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2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Calibri (MS)" charset="1" panose="020F0502020204030204"/>
      <p:regular r:id="rId15"/>
    </p:embeddedFont>
    <p:embeddedFont>
      <p:font typeface="Calibri (MS) Bold" charset="1" panose="020F0702030404030204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notesMasters/notesMaster1.xml" Type="http://schemas.openxmlformats.org/officeDocument/2006/relationships/notesMaster"/><Relationship Id="rId13" Target="theme/theme2.xml" Type="http://schemas.openxmlformats.org/officeDocument/2006/relationships/theme"/><Relationship Id="rId14" Target="notesSlides/notesSlide1.xml" Type="http://schemas.openxmlformats.org/officeDocument/2006/relationships/notes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notesSlides/notesSlide2.xml" Type="http://schemas.openxmlformats.org/officeDocument/2006/relationships/notesSlide"/><Relationship Id="rId18" Target="notesSlides/notesSlide3.xml" Type="http://schemas.openxmlformats.org/officeDocument/2006/relationships/notesSlide"/><Relationship Id="rId19" Target="notesSlides/notesSlide4.xml" Type="http://schemas.openxmlformats.org/officeDocument/2006/relationships/notesSlide"/><Relationship Id="rId2" Target="presProps.xml" Type="http://schemas.openxmlformats.org/officeDocument/2006/relationships/presProps"/><Relationship Id="rId20" Target="notesSlides/notesSlide5.xml" Type="http://schemas.openxmlformats.org/officeDocument/2006/relationships/notesSlide"/><Relationship Id="rId21" Target="notesSlides/notesSlide6.xml" Type="http://schemas.openxmlformats.org/officeDocument/2006/relationships/notes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1.7.2013</a:t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/>
            </a:r>
          </a:p>
          <a:p>
            <a:r>
              <a:rPr lang="en-US"/>
              <a:t>‹#›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../media/image2.png" Type="http://schemas.openxmlformats.org/officeDocument/2006/relationships/image"/><Relationship Id="rId5" Target="../media/image3.png" Type="http://schemas.openxmlformats.org/officeDocument/2006/relationships/image"/><Relationship Id="rId6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png" Type="http://schemas.openxmlformats.org/officeDocument/2006/relationships/image"/><Relationship Id="rId12" Target="../media/image13.png" Type="http://schemas.openxmlformats.org/officeDocument/2006/relationships/image"/><Relationship Id="rId13" Target="../media/image14.png" Type="http://schemas.openxmlformats.org/officeDocument/2006/relationships/image"/><Relationship Id="rId14" Target="../media/image15.png" Type="http://schemas.openxmlformats.org/officeDocument/2006/relationships/image"/><Relationship Id="rId15" Target="../media/image16.png" Type="http://schemas.openxmlformats.org/officeDocument/2006/relationships/image"/><Relationship Id="rId16" Target="../media/image17.png" Type="http://schemas.openxmlformats.org/officeDocument/2006/relationships/image"/><Relationship Id="rId17" Target="../media/image18.png" Type="http://schemas.openxmlformats.org/officeDocument/2006/relationships/image"/><Relationship Id="rId18" Target="../media/image19.png" Type="http://schemas.openxmlformats.org/officeDocument/2006/relationships/image"/><Relationship Id="rId19" Target="../media/image20.png" Type="http://schemas.openxmlformats.org/officeDocument/2006/relationships/image"/><Relationship Id="rId2" Target="../notesSlides/notesSlide2.xml" Type="http://schemas.openxmlformats.org/officeDocument/2006/relationships/notesSlide"/><Relationship Id="rId20" Target="../media/image21.png" Type="http://schemas.openxmlformats.org/officeDocument/2006/relationships/image"/><Relationship Id="rId21" Target="../media/image22.png" Type="http://schemas.openxmlformats.org/officeDocument/2006/relationships/image"/><Relationship Id="rId22" Target="../media/image23.png" Type="http://schemas.openxmlformats.org/officeDocument/2006/relationships/image"/><Relationship Id="rId23" Target="../media/image24.png" Type="http://schemas.openxmlformats.org/officeDocument/2006/relationships/image"/><Relationship Id="rId24" Target="../media/image25.png" Type="http://schemas.openxmlformats.org/officeDocument/2006/relationships/image"/><Relationship Id="rId25" Target="../media/image26.png" Type="http://schemas.openxmlformats.org/officeDocument/2006/relationships/image"/><Relationship Id="rId3" Target="../media/image1.png" Type="http://schemas.openxmlformats.org/officeDocument/2006/relationships/image"/><Relationship Id="rId4" Target="../media/image5.png" Type="http://schemas.openxmlformats.org/officeDocument/2006/relationships/image"/><Relationship Id="rId5" Target="../media/image6.png" Type="http://schemas.openxmlformats.org/officeDocument/2006/relationships/image"/><Relationship Id="rId6" Target="../media/image7.jpeg" Type="http://schemas.openxmlformats.org/officeDocument/2006/relationships/image"/><Relationship Id="rId7" Target="../media/image8.png" Type="http://schemas.openxmlformats.org/officeDocument/2006/relationships/image"/><Relationship Id="rId8" Target="../media/image9.pn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2.svg" Type="http://schemas.openxmlformats.org/officeDocument/2006/relationships/image"/><Relationship Id="rId11" Target="../media/image33.png" Type="http://schemas.openxmlformats.org/officeDocument/2006/relationships/image"/><Relationship Id="rId12" Target="../media/image34.svg" Type="http://schemas.openxmlformats.org/officeDocument/2006/relationships/image"/><Relationship Id="rId13" Target="../media/image35.png" Type="http://schemas.openxmlformats.org/officeDocument/2006/relationships/image"/><Relationship Id="rId14" Target="../media/image36.svg" Type="http://schemas.openxmlformats.org/officeDocument/2006/relationships/image"/><Relationship Id="rId2" Target="../notesSlides/notesSlide3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2.png" Type="http://schemas.openxmlformats.org/officeDocument/2006/relationships/image"/><Relationship Id="rId6" Target="../media/image28.png" Type="http://schemas.openxmlformats.org/officeDocument/2006/relationships/image"/><Relationship Id="rId7" Target="../media/image29.png" Type="http://schemas.openxmlformats.org/officeDocument/2006/relationships/image"/><Relationship Id="rId8" Target="../media/image30.png" Type="http://schemas.openxmlformats.org/officeDocument/2006/relationships/image"/><Relationship Id="rId9" Target="../media/image3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37.jpeg" Type="http://schemas.openxmlformats.org/officeDocument/2006/relationships/image"/><Relationship Id="rId6" Target="../media/image38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gera.com.ua/obladnannya/bankvske-obladnannya/detektori-valyut/detektor-valut-geos-al-11/" TargetMode="External" Type="http://schemas.openxmlformats.org/officeDocument/2006/relationships/hyperlink"/><Relationship Id="rId11" Target="https://gera.com.ua/obladnannya/bankvske-obladnannya/detektori-valyut/detektor-valut-geos-al-136t/" TargetMode="External" Type="http://schemas.openxmlformats.org/officeDocument/2006/relationships/hyperlink"/><Relationship Id="rId12" Target="https://gera.com.ua/obladnannya/bankvske-obladnannya/lchilniki-banknot/lichilnik-banknot-geos-al-800/" TargetMode="External" Type="http://schemas.openxmlformats.org/officeDocument/2006/relationships/hyperlink"/><Relationship Id="rId13" Target="https://gera.com.ua/obladnannya/bankvske-obladnannya/lchilniki-banknot/lichilnik-banknot-geos-al-5100/" TargetMode="External" Type="http://schemas.openxmlformats.org/officeDocument/2006/relationships/hyperlink"/><Relationship Id="rId14" Target="https://gera.com.ua/obladnannya/bankvske-obladnannya/lchilniki-banknot/lichilnik-banknot-geos-al-930a/" TargetMode="External" Type="http://schemas.openxmlformats.org/officeDocument/2006/relationships/hyperlink"/><Relationship Id="rId2" Target="../notesSlides/notesSlide5.xml" Type="http://schemas.openxmlformats.org/officeDocument/2006/relationships/notesSlide"/><Relationship Id="rId3" Target="../media/image1.png" Type="http://schemas.openxmlformats.org/officeDocument/2006/relationships/image"/><Relationship Id="rId4" Target="../media/image27.png" Type="http://schemas.openxmlformats.org/officeDocument/2006/relationships/image"/><Relationship Id="rId5" Target="../media/image39.png" Type="http://schemas.openxmlformats.org/officeDocument/2006/relationships/image"/><Relationship Id="rId6" Target="../media/image40.png" Type="http://schemas.openxmlformats.org/officeDocument/2006/relationships/image"/><Relationship Id="rId7" Target="../media/image41.png" Type="http://schemas.openxmlformats.org/officeDocument/2006/relationships/image"/><Relationship Id="rId8" Target="../media/image42.png" Type="http://schemas.openxmlformats.org/officeDocument/2006/relationships/image"/><Relationship Id="rId9" Target="../media/image43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1.png" Type="http://schemas.openxmlformats.org/officeDocument/2006/relationships/image"/><Relationship Id="rId4" Target="../media/image44.jpeg" Type="http://schemas.openxmlformats.org/officeDocument/2006/relationships/image"/><Relationship Id="rId5" Target="../media/image45.png" Type="http://schemas.openxmlformats.org/officeDocument/2006/relationships/image"/><Relationship Id="rId6" Target="mailto:info@gera.com.ua" TargetMode="External" Type="http://schemas.openxmlformats.org/officeDocument/2006/relationships/hyperlink"/><Relationship Id="rId7" Target="https://gera.com.ua/" TargetMode="External" Type="http://schemas.openxmlformats.org/officeDocument/2006/relationships/hyperlink"/><Relationship Id="rId8" Target="https://geostm.com/" TargetMode="External" Type="http://schemas.openxmlformats.org/officeDocument/2006/relationships/hyperlink"/><Relationship Id="rId9" Target="https://gera-print.com.ua/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6297476" y="3523697"/>
            <a:ext cx="4612609" cy="5346015"/>
            <a:chOff x="0" y="0"/>
            <a:chExt cx="7056739" cy="817876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056755" cy="8178800"/>
            </a:xfrm>
            <a:custGeom>
              <a:avLst/>
              <a:gdLst/>
              <a:ahLst/>
              <a:cxnLst/>
              <a:rect r="r" b="b" t="t" l="l"/>
              <a:pathLst>
                <a:path h="8178800" w="7056755">
                  <a:moveTo>
                    <a:pt x="0" y="0"/>
                  </a:moveTo>
                  <a:lnTo>
                    <a:pt x="7056755" y="0"/>
                  </a:lnTo>
                  <a:lnTo>
                    <a:pt x="7056755" y="8178800"/>
                  </a:lnTo>
                  <a:lnTo>
                    <a:pt x="0" y="8178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7950" t="0" r="-7950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8077198" y="13519"/>
            <a:ext cx="1629449" cy="1629449"/>
          </a:xfrm>
          <a:custGeom>
            <a:avLst/>
            <a:gdLst/>
            <a:ahLst/>
            <a:cxnLst/>
            <a:rect r="r" b="b" t="t" l="l"/>
            <a:pathLst>
              <a:path h="1629449" w="1629449">
                <a:moveTo>
                  <a:pt x="0" y="0"/>
                </a:moveTo>
                <a:lnTo>
                  <a:pt x="1629449" y="0"/>
                </a:lnTo>
                <a:lnTo>
                  <a:pt x="1629449" y="1629449"/>
                </a:lnTo>
                <a:lnTo>
                  <a:pt x="0" y="16294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5226211" y="1844129"/>
            <a:ext cx="7331422" cy="1661940"/>
          </a:xfrm>
          <a:custGeom>
            <a:avLst/>
            <a:gdLst/>
            <a:ahLst/>
            <a:cxnLst/>
            <a:rect r="r" b="b" t="t" l="l"/>
            <a:pathLst>
              <a:path h="1661940" w="7331422">
                <a:moveTo>
                  <a:pt x="0" y="0"/>
                </a:moveTo>
                <a:lnTo>
                  <a:pt x="7331422" y="0"/>
                </a:lnTo>
                <a:lnTo>
                  <a:pt x="7331422" y="1661940"/>
                </a:lnTo>
                <a:lnTo>
                  <a:pt x="0" y="166194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43" r="0" b="-43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014699" y="3476072"/>
            <a:ext cx="1754445" cy="550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175640"/>
                </a:solidFill>
                <a:latin typeface="Calibri (MS)"/>
                <a:ea typeface="Calibri (MS)"/>
                <a:cs typeface="Calibri (MS)"/>
                <a:sym typeface="Calibri (MS)"/>
              </a:rPr>
              <a:t>презентує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996321" y="8439184"/>
            <a:ext cx="5791200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32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ДЕТЕКТОР ВАЛЮТ </a:t>
            </a:r>
            <a:r>
              <a:rPr lang="en-US" sz="32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AL-136T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2514600" y="1712237"/>
            <a:ext cx="12644846" cy="2322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6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Компанія GERA — </a:t>
            </a: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понад 30 років на ринку електронного торговельного обладнання.</a:t>
            </a:r>
          </a:p>
          <a:p>
            <a:pPr algn="ctr">
              <a:lnSpc>
                <a:spcPts val="486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Ми — офіційний дистриб’ютор провідних світових брендів, розробник власних торгових марок та постачальник рішень для рітейлу, логістики та сфери послуг.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510352" y="9764653"/>
            <a:ext cx="2220972" cy="481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5334000" y="18662"/>
            <a:ext cx="1173617" cy="1173617"/>
          </a:xfrm>
          <a:custGeom>
            <a:avLst/>
            <a:gdLst/>
            <a:ahLst/>
            <a:cxnLst/>
            <a:rect r="r" b="b" t="t" l="l"/>
            <a:pathLst>
              <a:path h="1173617" w="1173617">
                <a:moveTo>
                  <a:pt x="0" y="0"/>
                </a:moveTo>
                <a:lnTo>
                  <a:pt x="1173617" y="0"/>
                </a:lnTo>
                <a:lnTo>
                  <a:pt x="1173617" y="1173617"/>
                </a:lnTo>
                <a:lnTo>
                  <a:pt x="0" y="11736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746964" y="200144"/>
            <a:ext cx="3576090" cy="810654"/>
          </a:xfrm>
          <a:custGeom>
            <a:avLst/>
            <a:gdLst/>
            <a:ahLst/>
            <a:cxnLst/>
            <a:rect r="r" b="b" t="t" l="l"/>
            <a:pathLst>
              <a:path h="810654" w="3576090">
                <a:moveTo>
                  <a:pt x="0" y="0"/>
                </a:moveTo>
                <a:lnTo>
                  <a:pt x="3576090" y="0"/>
                </a:lnTo>
                <a:lnTo>
                  <a:pt x="3576090" y="810654"/>
                </a:lnTo>
                <a:lnTo>
                  <a:pt x="0" y="81065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2" r="0" b="-12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683032" y="1099478"/>
            <a:ext cx="6675120" cy="4237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8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АВТОРІЗОВАНИЙ ДИСТРИБ’ТОР IT&amp;ID ОБЛАДНАННЯ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3425757" y="5616744"/>
            <a:ext cx="1455285" cy="533336"/>
            <a:chOff x="0" y="0"/>
            <a:chExt cx="1940380" cy="71111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940433" cy="711073"/>
            </a:xfrm>
            <a:custGeom>
              <a:avLst/>
              <a:gdLst/>
              <a:ahLst/>
              <a:cxnLst/>
              <a:rect r="r" b="b" t="t" l="l"/>
              <a:pathLst>
                <a:path h="711073" w="1940433">
                  <a:moveTo>
                    <a:pt x="0" y="0"/>
                  </a:moveTo>
                  <a:lnTo>
                    <a:pt x="1940433" y="0"/>
                  </a:lnTo>
                  <a:lnTo>
                    <a:pt x="1940433" y="711073"/>
                  </a:lnTo>
                  <a:lnTo>
                    <a:pt x="0" y="711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-1229" r="2" b="-1235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1337390" y="6320916"/>
            <a:ext cx="1204463" cy="1163870"/>
            <a:chOff x="0" y="0"/>
            <a:chExt cx="1605951" cy="155182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605915" cy="1551813"/>
            </a:xfrm>
            <a:custGeom>
              <a:avLst/>
              <a:gdLst/>
              <a:ahLst/>
              <a:cxnLst/>
              <a:rect r="r" b="b" t="t" l="l"/>
              <a:pathLst>
                <a:path h="1551813" w="1605915">
                  <a:moveTo>
                    <a:pt x="0" y="0"/>
                  </a:moveTo>
                  <a:lnTo>
                    <a:pt x="1605915" y="0"/>
                  </a:lnTo>
                  <a:lnTo>
                    <a:pt x="1605915" y="1551813"/>
                  </a:lnTo>
                  <a:lnTo>
                    <a:pt x="0" y="15518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-35" r="-2" b="-36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9843767" y="5200091"/>
            <a:ext cx="2009579" cy="709137"/>
            <a:chOff x="0" y="0"/>
            <a:chExt cx="2679439" cy="94551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679446" cy="945515"/>
            </a:xfrm>
            <a:custGeom>
              <a:avLst/>
              <a:gdLst/>
              <a:ahLst/>
              <a:cxnLst/>
              <a:rect r="r" b="b" t="t" l="l"/>
              <a:pathLst>
                <a:path h="945515" w="2679446">
                  <a:moveTo>
                    <a:pt x="0" y="0"/>
                  </a:moveTo>
                  <a:lnTo>
                    <a:pt x="2679446" y="0"/>
                  </a:lnTo>
                  <a:lnTo>
                    <a:pt x="2679446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-32" r="0" b="-32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7400520" y="5707510"/>
            <a:ext cx="1411873" cy="730911"/>
            <a:chOff x="0" y="0"/>
            <a:chExt cx="1882497" cy="97454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882521" cy="974598"/>
            </a:xfrm>
            <a:custGeom>
              <a:avLst/>
              <a:gdLst/>
              <a:ahLst/>
              <a:cxnLst/>
              <a:rect r="r" b="b" t="t" l="l"/>
              <a:pathLst>
                <a:path h="974598" w="1882521">
                  <a:moveTo>
                    <a:pt x="0" y="0"/>
                  </a:moveTo>
                  <a:lnTo>
                    <a:pt x="1882521" y="0"/>
                  </a:lnTo>
                  <a:lnTo>
                    <a:pt x="1882521" y="974598"/>
                  </a:lnTo>
                  <a:lnTo>
                    <a:pt x="0" y="9745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-131" r="1" b="-126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13762527" y="6844364"/>
            <a:ext cx="1834265" cy="709137"/>
            <a:chOff x="0" y="0"/>
            <a:chExt cx="2445687" cy="945516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445639" cy="945515"/>
            </a:xfrm>
            <a:custGeom>
              <a:avLst/>
              <a:gdLst/>
              <a:ahLst/>
              <a:cxnLst/>
              <a:rect r="r" b="b" t="t" l="l"/>
              <a:pathLst>
                <a:path h="945515" w="2445639">
                  <a:moveTo>
                    <a:pt x="0" y="0"/>
                  </a:moveTo>
                  <a:lnTo>
                    <a:pt x="2445639" y="0"/>
                  </a:lnTo>
                  <a:lnTo>
                    <a:pt x="2445639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-50" r="-1" b="-50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8934553" y="4144065"/>
            <a:ext cx="2819579" cy="679806"/>
            <a:chOff x="0" y="0"/>
            <a:chExt cx="3759439" cy="90640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759454" cy="906399"/>
            </a:xfrm>
            <a:custGeom>
              <a:avLst/>
              <a:gdLst/>
              <a:ahLst/>
              <a:cxnLst/>
              <a:rect r="r" b="b" t="t" l="l"/>
              <a:pathLst>
                <a:path h="906399" w="3759454">
                  <a:moveTo>
                    <a:pt x="0" y="0"/>
                  </a:moveTo>
                  <a:lnTo>
                    <a:pt x="3759454" y="0"/>
                  </a:lnTo>
                  <a:lnTo>
                    <a:pt x="3759454" y="906399"/>
                  </a:lnTo>
                  <a:lnTo>
                    <a:pt x="0" y="9063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l="-3784" t="0" r="-3783" b="0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9774794" y="7545497"/>
            <a:ext cx="1085497" cy="1013994"/>
            <a:chOff x="0" y="0"/>
            <a:chExt cx="1447329" cy="1351992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447292" cy="1352042"/>
            </a:xfrm>
            <a:custGeom>
              <a:avLst/>
              <a:gdLst/>
              <a:ahLst/>
              <a:cxnLst/>
              <a:rect r="r" b="b" t="t" l="l"/>
              <a:pathLst>
                <a:path h="1352042" w="1447292">
                  <a:moveTo>
                    <a:pt x="0" y="0"/>
                  </a:moveTo>
                  <a:lnTo>
                    <a:pt x="1447292" y="0"/>
                  </a:lnTo>
                  <a:lnTo>
                    <a:pt x="1447292" y="1352042"/>
                  </a:lnTo>
                  <a:lnTo>
                    <a:pt x="0" y="13520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l="-140" t="0" r="-143" b="3"/>
              </a:stretch>
            </a:blip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4508143" y="5384446"/>
            <a:ext cx="1999133" cy="914332"/>
            <a:chOff x="0" y="0"/>
            <a:chExt cx="2665511" cy="1219109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665476" cy="1219073"/>
            </a:xfrm>
            <a:custGeom>
              <a:avLst/>
              <a:gdLst/>
              <a:ahLst/>
              <a:cxnLst/>
              <a:rect r="r" b="b" t="t" l="l"/>
              <a:pathLst>
                <a:path h="1219073" w="2665476">
                  <a:moveTo>
                    <a:pt x="0" y="0"/>
                  </a:moveTo>
                  <a:lnTo>
                    <a:pt x="2665476" y="0"/>
                  </a:lnTo>
                  <a:lnTo>
                    <a:pt x="2665476" y="1219073"/>
                  </a:lnTo>
                  <a:lnTo>
                    <a:pt x="0" y="1219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 l="-24" t="0" r="-25" b="-2"/>
              </a:stretch>
            </a:blip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6120435" y="4109174"/>
            <a:ext cx="1517730" cy="1074239"/>
            <a:chOff x="0" y="0"/>
            <a:chExt cx="2023640" cy="1432319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2023618" cy="1432306"/>
            </a:xfrm>
            <a:custGeom>
              <a:avLst/>
              <a:gdLst/>
              <a:ahLst/>
              <a:cxnLst/>
              <a:rect r="r" b="b" t="t" l="l"/>
              <a:pathLst>
                <a:path h="1432306" w="2023618">
                  <a:moveTo>
                    <a:pt x="0" y="0"/>
                  </a:moveTo>
                  <a:lnTo>
                    <a:pt x="2023618" y="0"/>
                  </a:lnTo>
                  <a:lnTo>
                    <a:pt x="2023618" y="1432306"/>
                  </a:lnTo>
                  <a:lnTo>
                    <a:pt x="0" y="14323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 l="-182" t="0" r="-183" b="0"/>
              </a:stretch>
            </a:blip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4852402" y="8300368"/>
            <a:ext cx="2239299" cy="497383"/>
            <a:chOff x="0" y="0"/>
            <a:chExt cx="2985732" cy="663177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985770" cy="663194"/>
            </a:xfrm>
            <a:custGeom>
              <a:avLst/>
              <a:gdLst/>
              <a:ahLst/>
              <a:cxnLst/>
              <a:rect r="r" b="b" t="t" l="l"/>
              <a:pathLst>
                <a:path h="663194" w="2985770">
                  <a:moveTo>
                    <a:pt x="0" y="0"/>
                  </a:moveTo>
                  <a:lnTo>
                    <a:pt x="2985770" y="0"/>
                  </a:lnTo>
                  <a:lnTo>
                    <a:pt x="2985770" y="663194"/>
                  </a:lnTo>
                  <a:lnTo>
                    <a:pt x="0" y="6631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/>
              <a:stretch>
                <a:fillRect l="0" t="-550" r="1" b="-548"/>
              </a:stretch>
            </a:blip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2925558" y="7201220"/>
            <a:ext cx="1618365" cy="461498"/>
            <a:chOff x="0" y="0"/>
            <a:chExt cx="2157820" cy="615331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157857" cy="615315"/>
            </a:xfrm>
            <a:custGeom>
              <a:avLst/>
              <a:gdLst/>
              <a:ahLst/>
              <a:cxnLst/>
              <a:rect r="r" b="b" t="t" l="l"/>
              <a:pathLst>
                <a:path h="615315" w="2157857">
                  <a:moveTo>
                    <a:pt x="0" y="0"/>
                  </a:moveTo>
                  <a:lnTo>
                    <a:pt x="2157857" y="0"/>
                  </a:lnTo>
                  <a:lnTo>
                    <a:pt x="2157857" y="615315"/>
                  </a:lnTo>
                  <a:lnTo>
                    <a:pt x="0" y="6153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 l="0" t="-448" r="1" b="-450"/>
              </a:stretch>
            </a:blipFill>
          </p:spPr>
        </p:sp>
      </p:grpSp>
      <p:grpSp>
        <p:nvGrpSpPr>
          <p:cNvPr name="Group 31" id="31"/>
          <p:cNvGrpSpPr/>
          <p:nvPr/>
        </p:nvGrpSpPr>
        <p:grpSpPr>
          <a:xfrm rot="0">
            <a:off x="13333609" y="4467423"/>
            <a:ext cx="3737018" cy="559404"/>
            <a:chOff x="0" y="0"/>
            <a:chExt cx="4982691" cy="745872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4982718" cy="745871"/>
            </a:xfrm>
            <a:custGeom>
              <a:avLst/>
              <a:gdLst/>
              <a:ahLst/>
              <a:cxnLst/>
              <a:rect r="r" b="b" t="t" l="l"/>
              <a:pathLst>
                <a:path h="745871" w="4982718">
                  <a:moveTo>
                    <a:pt x="0" y="0"/>
                  </a:moveTo>
                  <a:lnTo>
                    <a:pt x="4982718" y="0"/>
                  </a:lnTo>
                  <a:lnTo>
                    <a:pt x="4982718" y="745871"/>
                  </a:lnTo>
                  <a:lnTo>
                    <a:pt x="0" y="74587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/>
              <a:stretch>
                <a:fillRect l="0" t="-205" r="0" b="-205"/>
              </a:stretch>
            </a:blipFill>
          </p:spPr>
        </p:sp>
      </p:grpSp>
      <p:grpSp>
        <p:nvGrpSpPr>
          <p:cNvPr name="Group 33" id="33"/>
          <p:cNvGrpSpPr/>
          <p:nvPr/>
        </p:nvGrpSpPr>
        <p:grpSpPr>
          <a:xfrm rot="0">
            <a:off x="15244547" y="8363984"/>
            <a:ext cx="2410088" cy="804758"/>
            <a:chOff x="0" y="0"/>
            <a:chExt cx="3213451" cy="1073011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3213481" cy="1073023"/>
            </a:xfrm>
            <a:custGeom>
              <a:avLst/>
              <a:gdLst/>
              <a:ahLst/>
              <a:cxnLst/>
              <a:rect r="r" b="b" t="t" l="l"/>
              <a:pathLst>
                <a:path h="1073023" w="3213481">
                  <a:moveTo>
                    <a:pt x="0" y="0"/>
                  </a:moveTo>
                  <a:lnTo>
                    <a:pt x="3213481" y="0"/>
                  </a:lnTo>
                  <a:lnTo>
                    <a:pt x="3213481" y="1073023"/>
                  </a:lnTo>
                  <a:lnTo>
                    <a:pt x="0" y="10730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/>
              <a:stretch>
                <a:fillRect l="0" t="-148" r="0" b="-147"/>
              </a:stretch>
            </a:blipFill>
          </p:spPr>
        </p:sp>
      </p:grpSp>
      <p:grpSp>
        <p:nvGrpSpPr>
          <p:cNvPr name="Group 35" id="35"/>
          <p:cNvGrpSpPr/>
          <p:nvPr/>
        </p:nvGrpSpPr>
        <p:grpSpPr>
          <a:xfrm rot="0">
            <a:off x="882817" y="3945265"/>
            <a:ext cx="2521023" cy="709137"/>
            <a:chOff x="0" y="0"/>
            <a:chExt cx="3361364" cy="945516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3361309" cy="945515"/>
            </a:xfrm>
            <a:custGeom>
              <a:avLst/>
              <a:gdLst/>
              <a:ahLst/>
              <a:cxnLst/>
              <a:rect r="r" b="b" t="t" l="l"/>
              <a:pathLst>
                <a:path h="945515" w="3361309">
                  <a:moveTo>
                    <a:pt x="0" y="0"/>
                  </a:moveTo>
                  <a:lnTo>
                    <a:pt x="3361309" y="0"/>
                  </a:lnTo>
                  <a:lnTo>
                    <a:pt x="3361309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/>
              <a:stretch>
                <a:fillRect l="0" t="-89" r="-1" b="-90"/>
              </a:stretch>
            </a:blipFill>
          </p:spPr>
        </p:sp>
      </p:grpSp>
      <p:grpSp>
        <p:nvGrpSpPr>
          <p:cNvPr name="Group 37" id="37"/>
          <p:cNvGrpSpPr/>
          <p:nvPr/>
        </p:nvGrpSpPr>
        <p:grpSpPr>
          <a:xfrm rot="0">
            <a:off x="1255636" y="6086222"/>
            <a:ext cx="2233394" cy="579493"/>
            <a:chOff x="0" y="0"/>
            <a:chExt cx="2977859" cy="772657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2977896" cy="772668"/>
            </a:xfrm>
            <a:custGeom>
              <a:avLst/>
              <a:gdLst/>
              <a:ahLst/>
              <a:cxnLst/>
              <a:rect r="r" b="b" t="t" l="l"/>
              <a:pathLst>
                <a:path h="772668" w="2977896">
                  <a:moveTo>
                    <a:pt x="0" y="0"/>
                  </a:moveTo>
                  <a:lnTo>
                    <a:pt x="2977896" y="0"/>
                  </a:lnTo>
                  <a:lnTo>
                    <a:pt x="2977896" y="772668"/>
                  </a:lnTo>
                  <a:lnTo>
                    <a:pt x="0" y="7726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/>
              <a:stretch>
                <a:fillRect l="0" t="-504" r="1" b="-503"/>
              </a:stretch>
            </a:blipFill>
          </p:spPr>
        </p:sp>
      </p:grpSp>
      <p:grpSp>
        <p:nvGrpSpPr>
          <p:cNvPr name="Group 39" id="39"/>
          <p:cNvGrpSpPr/>
          <p:nvPr/>
        </p:nvGrpSpPr>
        <p:grpSpPr>
          <a:xfrm rot="0">
            <a:off x="5980497" y="7198933"/>
            <a:ext cx="3150067" cy="560744"/>
            <a:chOff x="0" y="0"/>
            <a:chExt cx="4200089" cy="747659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4200144" cy="747649"/>
            </a:xfrm>
            <a:custGeom>
              <a:avLst/>
              <a:gdLst/>
              <a:ahLst/>
              <a:cxnLst/>
              <a:rect r="r" b="b" t="t" l="l"/>
              <a:pathLst>
                <a:path h="747649" w="4200144">
                  <a:moveTo>
                    <a:pt x="0" y="0"/>
                  </a:moveTo>
                  <a:lnTo>
                    <a:pt x="4200144" y="0"/>
                  </a:lnTo>
                  <a:lnTo>
                    <a:pt x="4200144" y="747649"/>
                  </a:lnTo>
                  <a:lnTo>
                    <a:pt x="0" y="7476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/>
              <a:stretch>
                <a:fillRect l="0" t="-63" r="1" b="-64"/>
              </a:stretch>
            </a:blipFill>
          </p:spPr>
        </p:sp>
      </p:grpSp>
      <p:grpSp>
        <p:nvGrpSpPr>
          <p:cNvPr name="Group 41" id="41"/>
          <p:cNvGrpSpPr/>
          <p:nvPr/>
        </p:nvGrpSpPr>
        <p:grpSpPr>
          <a:xfrm rot="0">
            <a:off x="12564210" y="8026954"/>
            <a:ext cx="1376297" cy="676518"/>
            <a:chOff x="0" y="0"/>
            <a:chExt cx="1835063" cy="902024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1835023" cy="902081"/>
            </a:xfrm>
            <a:custGeom>
              <a:avLst/>
              <a:gdLst/>
              <a:ahLst/>
              <a:cxnLst/>
              <a:rect r="r" b="b" t="t" l="l"/>
              <a:pathLst>
                <a:path h="902081" w="1835023">
                  <a:moveTo>
                    <a:pt x="0" y="0"/>
                  </a:moveTo>
                  <a:lnTo>
                    <a:pt x="1835023" y="0"/>
                  </a:lnTo>
                  <a:lnTo>
                    <a:pt x="1835023" y="902081"/>
                  </a:lnTo>
                  <a:lnTo>
                    <a:pt x="0" y="9020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/>
              <a:stretch>
                <a:fillRect l="0" t="-231" r="-2" b="-225"/>
              </a:stretch>
            </a:blipFill>
          </p:spPr>
        </p:sp>
      </p:grpSp>
      <p:grpSp>
        <p:nvGrpSpPr>
          <p:cNvPr name="Group 43" id="43"/>
          <p:cNvGrpSpPr/>
          <p:nvPr/>
        </p:nvGrpSpPr>
        <p:grpSpPr>
          <a:xfrm rot="0">
            <a:off x="15729497" y="5652374"/>
            <a:ext cx="2093634" cy="1148123"/>
            <a:chOff x="0" y="0"/>
            <a:chExt cx="2791512" cy="1530831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2791460" cy="1530858"/>
            </a:xfrm>
            <a:custGeom>
              <a:avLst/>
              <a:gdLst/>
              <a:ahLst/>
              <a:cxnLst/>
              <a:rect r="r" b="b" t="t" l="l"/>
              <a:pathLst>
                <a:path h="1530858" w="2791460">
                  <a:moveTo>
                    <a:pt x="0" y="0"/>
                  </a:moveTo>
                  <a:lnTo>
                    <a:pt x="2791460" y="0"/>
                  </a:lnTo>
                  <a:lnTo>
                    <a:pt x="2791460" y="1530858"/>
                  </a:lnTo>
                  <a:lnTo>
                    <a:pt x="0" y="15308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3"/>
              <a:stretch>
                <a:fillRect l="-12" t="0" r="-14" b="1"/>
              </a:stretch>
            </a:blipFill>
          </p:spPr>
        </p:sp>
      </p:grpSp>
      <p:grpSp>
        <p:nvGrpSpPr>
          <p:cNvPr name="Group 45" id="45"/>
          <p:cNvGrpSpPr/>
          <p:nvPr/>
        </p:nvGrpSpPr>
        <p:grpSpPr>
          <a:xfrm rot="0">
            <a:off x="1222219" y="8259781"/>
            <a:ext cx="2390572" cy="421066"/>
            <a:chOff x="0" y="0"/>
            <a:chExt cx="3187429" cy="561421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3187446" cy="561467"/>
            </a:xfrm>
            <a:custGeom>
              <a:avLst/>
              <a:gdLst/>
              <a:ahLst/>
              <a:cxnLst/>
              <a:rect r="r" b="b" t="t" l="l"/>
              <a:pathLst>
                <a:path h="561467" w="3187446">
                  <a:moveTo>
                    <a:pt x="0" y="0"/>
                  </a:moveTo>
                  <a:lnTo>
                    <a:pt x="3187446" y="0"/>
                  </a:lnTo>
                  <a:lnTo>
                    <a:pt x="3187446" y="561467"/>
                  </a:lnTo>
                  <a:lnTo>
                    <a:pt x="0" y="5614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/>
              <a:stretch>
                <a:fillRect l="0" t="-570" r="0" b="-562"/>
              </a:stretch>
            </a:blipFill>
          </p:spPr>
        </p:sp>
      </p:grpSp>
      <p:grpSp>
        <p:nvGrpSpPr>
          <p:cNvPr name="Group 47" id="47"/>
          <p:cNvGrpSpPr/>
          <p:nvPr/>
        </p:nvGrpSpPr>
        <p:grpSpPr>
          <a:xfrm rot="0">
            <a:off x="2206999" y="4998373"/>
            <a:ext cx="1687915" cy="709137"/>
            <a:chOff x="0" y="0"/>
            <a:chExt cx="2250553" cy="945516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2250567" cy="945515"/>
            </a:xfrm>
            <a:custGeom>
              <a:avLst/>
              <a:gdLst/>
              <a:ahLst/>
              <a:cxnLst/>
              <a:rect r="r" b="b" t="t" l="l"/>
              <a:pathLst>
                <a:path h="945515" w="2250567">
                  <a:moveTo>
                    <a:pt x="0" y="0"/>
                  </a:moveTo>
                  <a:lnTo>
                    <a:pt x="2250567" y="0"/>
                  </a:lnTo>
                  <a:lnTo>
                    <a:pt x="2250567" y="945515"/>
                  </a:lnTo>
                  <a:lnTo>
                    <a:pt x="0" y="945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5"/>
              <a:stretch>
                <a:fillRect l="0" t="-89" r="0" b="-89"/>
              </a:stretch>
            </a:blipFill>
          </p:spPr>
        </p:sp>
      </p:grp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5938117" y="373164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560601" y="9753345"/>
            <a:ext cx="2364333" cy="509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-499820" y="4577617"/>
            <a:ext cx="6181974" cy="6181974"/>
            <a:chOff x="0" y="0"/>
            <a:chExt cx="9397963" cy="939796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9398000" cy="9398000"/>
            </a:xfrm>
            <a:custGeom>
              <a:avLst/>
              <a:gdLst/>
              <a:ahLst/>
              <a:cxnLst/>
              <a:rect r="r" b="b" t="t" l="l"/>
              <a:pathLst>
                <a:path h="9398000" w="9398000">
                  <a:moveTo>
                    <a:pt x="0" y="0"/>
                  </a:moveTo>
                  <a:lnTo>
                    <a:pt x="9398000" y="0"/>
                  </a:lnTo>
                  <a:lnTo>
                    <a:pt x="9398000" y="9398000"/>
                  </a:lnTo>
                  <a:lnTo>
                    <a:pt x="0" y="9398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5422206" y="5965117"/>
            <a:ext cx="2250232" cy="2250232"/>
            <a:chOff x="0" y="0"/>
            <a:chExt cx="2965243" cy="296524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6"/>
              <a:stretch>
                <a:fillRect l="-41598" t="-7689" r="-43515" b="-4444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5265577" y="2263321"/>
            <a:ext cx="2136493" cy="2136493"/>
            <a:chOff x="0" y="0"/>
            <a:chExt cx="2965243" cy="296524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7"/>
              <a:stretch>
                <a:fillRect l="-73453" t="-15769" r="-89109" b="-96906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075441" y="2118969"/>
            <a:ext cx="2280846" cy="2280846"/>
            <a:chOff x="0" y="0"/>
            <a:chExt cx="2965243" cy="2965243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965196" cy="2965196"/>
            </a:xfrm>
            <a:custGeom>
              <a:avLst/>
              <a:gdLst/>
              <a:ahLst/>
              <a:cxnLst/>
              <a:rect r="r" b="b" t="t" l="l"/>
              <a:pathLst>
                <a:path h="2965196" w="2965196">
                  <a:moveTo>
                    <a:pt x="1482598" y="0"/>
                  </a:moveTo>
                  <a:cubicBezTo>
                    <a:pt x="663829" y="0"/>
                    <a:pt x="0" y="663829"/>
                    <a:pt x="0" y="1482598"/>
                  </a:cubicBezTo>
                  <a:cubicBezTo>
                    <a:pt x="0" y="2301367"/>
                    <a:pt x="663829" y="2965196"/>
                    <a:pt x="1482598" y="2965196"/>
                  </a:cubicBezTo>
                  <a:cubicBezTo>
                    <a:pt x="2301367" y="2965196"/>
                    <a:pt x="2965196" y="2301367"/>
                    <a:pt x="2965196" y="1482598"/>
                  </a:cubicBezTo>
                  <a:cubicBezTo>
                    <a:pt x="2965196" y="663829"/>
                    <a:pt x="2301494" y="0"/>
                    <a:pt x="1482598" y="0"/>
                  </a:cubicBezTo>
                  <a:close/>
                </a:path>
              </a:pathLst>
            </a:custGeom>
            <a:blipFill>
              <a:blip r:embed="rId8"/>
              <a:stretch>
                <a:fillRect l="-38968" t="-13351" r="-33409" b="-21537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8691436" y="6081742"/>
            <a:ext cx="813029" cy="813029"/>
          </a:xfrm>
          <a:custGeom>
            <a:avLst/>
            <a:gdLst/>
            <a:ahLst/>
            <a:cxnLst/>
            <a:rect r="r" b="b" t="t" l="l"/>
            <a:pathLst>
              <a:path h="813029" w="813029">
                <a:moveTo>
                  <a:pt x="0" y="0"/>
                </a:moveTo>
                <a:lnTo>
                  <a:pt x="813028" y="0"/>
                </a:lnTo>
                <a:lnTo>
                  <a:pt x="813028" y="813029"/>
                </a:lnTo>
                <a:lnTo>
                  <a:pt x="0" y="81302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8542711" y="4399814"/>
            <a:ext cx="1115949" cy="1115949"/>
          </a:xfrm>
          <a:custGeom>
            <a:avLst/>
            <a:gdLst/>
            <a:ahLst/>
            <a:cxnLst/>
            <a:rect r="r" b="b" t="t" l="l"/>
            <a:pathLst>
              <a:path h="1115949" w="1115949">
                <a:moveTo>
                  <a:pt x="0" y="0"/>
                </a:moveTo>
                <a:lnTo>
                  <a:pt x="1115949" y="0"/>
                </a:lnTo>
                <a:lnTo>
                  <a:pt x="1115949" y="1115949"/>
                </a:lnTo>
                <a:lnTo>
                  <a:pt x="0" y="111594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8537240" y="7521847"/>
            <a:ext cx="1121420" cy="843868"/>
          </a:xfrm>
          <a:custGeom>
            <a:avLst/>
            <a:gdLst/>
            <a:ahLst/>
            <a:cxnLst/>
            <a:rect r="r" b="b" t="t" l="l"/>
            <a:pathLst>
              <a:path h="843868" w="1121420">
                <a:moveTo>
                  <a:pt x="0" y="0"/>
                </a:moveTo>
                <a:lnTo>
                  <a:pt x="1121420" y="0"/>
                </a:lnTo>
                <a:lnTo>
                  <a:pt x="1121420" y="843869"/>
                </a:lnTo>
                <a:lnTo>
                  <a:pt x="0" y="84386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5682154" y="1065072"/>
            <a:ext cx="4676876" cy="462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99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AL-136T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537240" y="1883055"/>
            <a:ext cx="9583609" cy="25167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8"/>
              </a:lnSpc>
            </a:pPr>
            <a:r>
              <a:rPr lang="en-US" sz="2000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GEOS AL-136T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 — Це компактний пристрій, який автоматично перевіряє справжність купюр і підраховує їхню кількість. Працює з популярними валютами (UAH, USD, EUR, PLN, GBP), розпізнає фальшивки за кількома параметрами: розмір, тип паперу, УФ, ІЧ, магнітна стр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ічка. Завдяки акумулятору може працювати автономно на виїзді, доставці,  або в касі з обмеженим простором</a:t>
            </a:r>
          </a:p>
          <a:p>
            <a:pPr algn="l">
              <a:lnSpc>
                <a:spcPts val="3358"/>
              </a:lnSpc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1389143" y="4263292"/>
            <a:ext cx="1967143" cy="690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37"/>
              </a:lnSpc>
            </a:pPr>
            <a:r>
              <a:rPr lang="en-US" sz="2499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Компактний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455804" y="4579206"/>
            <a:ext cx="3756039" cy="730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49"/>
              </a:lnSpc>
            </a:pPr>
            <a:r>
              <a:rPr lang="en-US" sz="2499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Розмізнає підроблені банкноти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5599990" y="8129571"/>
            <a:ext cx="2072448" cy="690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37"/>
              </a:lnSpc>
            </a:pPr>
            <a:r>
              <a:rPr lang="en-US" sz="2499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Відразу рахує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097305" y="7427828"/>
            <a:ext cx="3671635" cy="10009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90"/>
              </a:lnSpc>
            </a:pPr>
            <a:r>
              <a:rPr lang="en-US" sz="2443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Працює без підключення до розетки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працює від аккумулятора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097305" y="4538204"/>
            <a:ext cx="3671635" cy="10009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90"/>
              </a:lnSpc>
            </a:pPr>
            <a:r>
              <a:rPr lang="en-US" sz="2443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Підтримує всі популярні валюти  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UAH, USD, EUR, PLN, GBP тощо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223299" y="5984339"/>
            <a:ext cx="3671635" cy="9887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6"/>
              </a:lnSpc>
            </a:pPr>
            <a:r>
              <a:rPr lang="en-US" sz="2468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Автоматична перевірка  </a:t>
            </a:r>
          </a:p>
          <a:p>
            <a:pPr algn="ctr">
              <a:lnSpc>
                <a:spcPts val="2383"/>
              </a:lnSpc>
            </a:pP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тип паперу</a:t>
            </a:r>
            <a:r>
              <a:rPr lang="en-US" sz="2248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, розмір, УФ, ІЧ, магнітну стрічку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3029275" y="4314089"/>
            <a:ext cx="6560450" cy="5637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Жив</a:t>
            </a: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лення: </a:t>
            </a:r>
          </a:p>
          <a:p>
            <a:pPr algn="ctr">
              <a:lnSpc>
                <a:spcPts val="224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100 - 240 В 50/60 Гц, 12 В 1А</a:t>
            </a:r>
          </a:p>
          <a:p>
            <a:pPr algn="ctr">
              <a:lnSpc>
                <a:spcPts val="1000"/>
              </a:lnSpc>
            </a:pPr>
          </a:p>
          <a:p>
            <a:pPr algn="ctr">
              <a:lnSpc>
                <a:spcPts val="422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Акумулятор: </a:t>
            </a:r>
          </a:p>
          <a:p>
            <a:pPr algn="ctr">
              <a:lnSpc>
                <a:spcPts val="106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Li-ion 11.1 В / 500 мАг</a:t>
            </a:r>
          </a:p>
          <a:p>
            <a:pPr algn="ctr">
              <a:lnSpc>
                <a:spcPts val="3500"/>
              </a:lnSpc>
            </a:pP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Швидкість перевірки: </a:t>
            </a: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0,5 с/банкнота</a:t>
            </a:r>
          </a:p>
          <a:p>
            <a:pPr algn="ctr">
              <a:lnSpc>
                <a:spcPts val="2080"/>
              </a:lnSpc>
            </a:pP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Види детекції: </a:t>
            </a:r>
          </a:p>
          <a:p>
            <a:pPr algn="ctr">
              <a:lnSpc>
                <a:spcPts val="210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УФ, ІЧ, магнітна стрічка</a:t>
            </a:r>
          </a:p>
          <a:p>
            <a:pPr algn="ctr">
              <a:lnSpc>
                <a:spcPts val="2980"/>
              </a:lnSpc>
            </a:pPr>
          </a:p>
          <a:p>
            <a:pPr algn="ctr">
              <a:lnSpc>
                <a:spcPts val="18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Габарити: </a:t>
            </a:r>
          </a:p>
          <a:p>
            <a:pPr algn="ctr">
              <a:lnSpc>
                <a:spcPts val="1879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155 × 137 × 82 мм</a:t>
            </a:r>
          </a:p>
          <a:p>
            <a:pPr algn="ctr">
              <a:lnSpc>
                <a:spcPts val="1880"/>
              </a:lnSpc>
            </a:pP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Вага: </a:t>
            </a:r>
          </a:p>
          <a:p>
            <a:pPr algn="ctr">
              <a:lnSpc>
                <a:spcPts val="20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0,5 кг</a:t>
            </a:r>
          </a:p>
          <a:p>
            <a:pPr algn="ctr">
              <a:lnSpc>
                <a:spcPts val="2080"/>
              </a:lnSpc>
            </a:pPr>
          </a:p>
          <a:p>
            <a:pPr algn="ctr">
              <a:lnSpc>
                <a:spcPts val="2280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Гарантія: </a:t>
            </a:r>
          </a:p>
          <a:p>
            <a:pPr algn="ctr">
              <a:lnSpc>
                <a:spcPts val="2279"/>
              </a:lnSpc>
            </a:pPr>
            <a:r>
              <a:rPr lang="en-US" sz="20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12 місяців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5110465" y="3556850"/>
            <a:ext cx="2398070" cy="690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37"/>
              </a:lnSpc>
            </a:pPr>
            <a:r>
              <a:rPr lang="en-US" sz="2499" b="true">
                <a:solidFill>
                  <a:srgbClr val="11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Характеристики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6067916" y="245273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473336" y="951568"/>
            <a:ext cx="4673187" cy="6540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СЕРВІС ТА ПІДТРИМКА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17252" y="9757449"/>
            <a:ext cx="2126204" cy="4627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51121" y="1971020"/>
            <a:ext cx="6237515" cy="3157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240"/>
              </a:lnSpc>
            </a:pP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Наша команда технічних спеціалістів допоможе вам на всіх етапах роботи з обладнанням: від підключення та налаштування — до інтеграції в облікові системи та діагностики.</a:t>
            </a: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  <a:p>
            <a:pPr algn="just">
              <a:lnSpc>
                <a:spcPts val="3240"/>
              </a:lnSpc>
            </a:pPr>
          </a:p>
        </p:txBody>
      </p:sp>
      <p:grpSp>
        <p:nvGrpSpPr>
          <p:cNvPr name="Group 9" id="9"/>
          <p:cNvGrpSpPr/>
          <p:nvPr/>
        </p:nvGrpSpPr>
        <p:grpSpPr>
          <a:xfrm rot="0">
            <a:off x="1751121" y="4918074"/>
            <a:ext cx="6237516" cy="3555384"/>
            <a:chOff x="0" y="0"/>
            <a:chExt cx="8316688" cy="474051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316722" cy="4740529"/>
            </a:xfrm>
            <a:custGeom>
              <a:avLst/>
              <a:gdLst/>
              <a:ahLst/>
              <a:cxnLst/>
              <a:rect r="r" b="b" t="t" l="l"/>
              <a:pathLst>
                <a:path h="4740529" w="8316722">
                  <a:moveTo>
                    <a:pt x="0" y="0"/>
                  </a:moveTo>
                  <a:lnTo>
                    <a:pt x="8316722" y="0"/>
                  </a:lnTo>
                  <a:lnTo>
                    <a:pt x="8316722" y="4740529"/>
                  </a:lnTo>
                  <a:lnTo>
                    <a:pt x="0" y="47405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9977592" y="4986337"/>
            <a:ext cx="5871680" cy="3536229"/>
            <a:chOff x="0" y="0"/>
            <a:chExt cx="7828907" cy="471497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7828915" cy="4715002"/>
            </a:xfrm>
            <a:custGeom>
              <a:avLst/>
              <a:gdLst/>
              <a:ahLst/>
              <a:cxnLst/>
              <a:rect r="r" b="b" t="t" l="l"/>
              <a:pathLst>
                <a:path h="4715002" w="7828915">
                  <a:moveTo>
                    <a:pt x="0" y="0"/>
                  </a:moveTo>
                  <a:lnTo>
                    <a:pt x="7828915" y="0"/>
                  </a:lnTo>
                  <a:lnTo>
                    <a:pt x="7828915" y="4715002"/>
                  </a:lnTo>
                  <a:lnTo>
                    <a:pt x="0" y="47150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-5256" r="0" b="-5255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9965303" y="1936404"/>
            <a:ext cx="5863863" cy="23740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240"/>
              </a:lnSpc>
            </a:pP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 Сервісний центр GERA здійснює гарантійний та післягарантійний ремонт більшості видів обладнання.</a:t>
            </a:r>
          </a:p>
          <a:p>
            <a:pPr algn="just">
              <a:lnSpc>
                <a:spcPts val="3240"/>
              </a:lnSpc>
            </a:pPr>
            <a:r>
              <a:rPr lang="en-US" sz="20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Має доступ до оригінальних запчастин відомих брендів — для швидкого й якісного обслуговування.</a:t>
            </a:r>
          </a:p>
          <a:p>
            <a:pPr algn="just">
              <a:lnSpc>
                <a:spcPts val="3240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5867400" y="226572"/>
            <a:ext cx="3468641" cy="693728"/>
            <a:chOff x="0" y="0"/>
            <a:chExt cx="4624855" cy="9249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624832" cy="924941"/>
            </a:xfrm>
            <a:custGeom>
              <a:avLst/>
              <a:gdLst/>
              <a:ahLst/>
              <a:cxnLst/>
              <a:rect r="r" b="b" t="t" l="l"/>
              <a:pathLst>
                <a:path h="924941" w="4624832">
                  <a:moveTo>
                    <a:pt x="0" y="0"/>
                  </a:moveTo>
                  <a:lnTo>
                    <a:pt x="4624832" y="0"/>
                  </a:lnTo>
                  <a:lnTo>
                    <a:pt x="4624832" y="924941"/>
                  </a:lnTo>
                  <a:lnTo>
                    <a:pt x="0" y="92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2" t="0" r="-112" b="-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465962" y="971486"/>
            <a:ext cx="4676876" cy="6540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БАНКІВСЬКЕ ОБЛАДНАННЯ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16928" y="9770920"/>
            <a:ext cx="2364328" cy="509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239264" y="3590261"/>
            <a:ext cx="2880670" cy="2880670"/>
            <a:chOff x="0" y="0"/>
            <a:chExt cx="3840893" cy="384089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840861" cy="3840861"/>
            </a:xfrm>
            <a:custGeom>
              <a:avLst/>
              <a:gdLst/>
              <a:ahLst/>
              <a:cxnLst/>
              <a:rect r="r" b="b" t="t" l="l"/>
              <a:pathLst>
                <a:path h="3840861" w="3840861">
                  <a:moveTo>
                    <a:pt x="0" y="0"/>
                  </a:moveTo>
                  <a:lnTo>
                    <a:pt x="3840861" y="0"/>
                  </a:lnTo>
                  <a:lnTo>
                    <a:pt x="3840861" y="3840861"/>
                  </a:lnTo>
                  <a:lnTo>
                    <a:pt x="0" y="3840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2971800" y="1932495"/>
            <a:ext cx="10382553" cy="1870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Банківське обладнання в нашому асортименті — це прості рішення для швидкої й безпечної роботи з готівкою.</a:t>
            </a:r>
          </a:p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115641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4223385" y="5349671"/>
            <a:ext cx="2880670" cy="2880670"/>
            <a:chOff x="0" y="0"/>
            <a:chExt cx="3840893" cy="384089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840861" cy="3840861"/>
            </a:xfrm>
            <a:custGeom>
              <a:avLst/>
              <a:gdLst/>
              <a:ahLst/>
              <a:cxnLst/>
              <a:rect r="r" b="b" t="t" l="l"/>
              <a:pathLst>
                <a:path h="3840861" w="3840861">
                  <a:moveTo>
                    <a:pt x="0" y="0"/>
                  </a:moveTo>
                  <a:lnTo>
                    <a:pt x="3840861" y="0"/>
                  </a:lnTo>
                  <a:lnTo>
                    <a:pt x="3840861" y="3840861"/>
                  </a:lnTo>
                  <a:lnTo>
                    <a:pt x="0" y="3840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0965094" y="4933788"/>
            <a:ext cx="3150916" cy="3150916"/>
            <a:chOff x="0" y="0"/>
            <a:chExt cx="4201221" cy="420122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201160" cy="4201160"/>
            </a:xfrm>
            <a:custGeom>
              <a:avLst/>
              <a:gdLst/>
              <a:ahLst/>
              <a:cxnLst/>
              <a:rect r="r" b="b" t="t" l="l"/>
              <a:pathLst>
                <a:path h="4201160" w="4201160">
                  <a:moveTo>
                    <a:pt x="0" y="0"/>
                  </a:moveTo>
                  <a:lnTo>
                    <a:pt x="4201160" y="0"/>
                  </a:lnTo>
                  <a:lnTo>
                    <a:pt x="4201160" y="4201160"/>
                  </a:lnTo>
                  <a:lnTo>
                    <a:pt x="0" y="42011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-1" b="-1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14662845" y="3353206"/>
            <a:ext cx="3279888" cy="3279888"/>
            <a:chOff x="0" y="0"/>
            <a:chExt cx="4373184" cy="437318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4373245" cy="4373245"/>
            </a:xfrm>
            <a:custGeom>
              <a:avLst/>
              <a:gdLst/>
              <a:ahLst/>
              <a:cxnLst/>
              <a:rect r="r" b="b" t="t" l="l"/>
              <a:pathLst>
                <a:path h="4373245" w="4373245">
                  <a:moveTo>
                    <a:pt x="0" y="0"/>
                  </a:moveTo>
                  <a:lnTo>
                    <a:pt x="4373245" y="0"/>
                  </a:lnTo>
                  <a:lnTo>
                    <a:pt x="4373245" y="4373245"/>
                  </a:lnTo>
                  <a:lnTo>
                    <a:pt x="0" y="43732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1" b="1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7128586" y="3730769"/>
            <a:ext cx="3706282" cy="3279888"/>
            <a:chOff x="0" y="0"/>
            <a:chExt cx="4941709" cy="4373184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941697" cy="4373245"/>
            </a:xfrm>
            <a:custGeom>
              <a:avLst/>
              <a:gdLst/>
              <a:ahLst/>
              <a:cxnLst/>
              <a:rect r="r" b="b" t="t" l="l"/>
              <a:pathLst>
                <a:path h="4373245" w="4941697">
                  <a:moveTo>
                    <a:pt x="0" y="0"/>
                  </a:moveTo>
                  <a:lnTo>
                    <a:pt x="4941697" y="0"/>
                  </a:lnTo>
                  <a:lnTo>
                    <a:pt x="4941697" y="4373245"/>
                  </a:lnTo>
                  <a:lnTo>
                    <a:pt x="0" y="43732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-6500" r="0" b="-6498"/>
              </a:stretch>
            </a:blip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292520" y="6379778"/>
            <a:ext cx="2776108" cy="1365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0" tooltip="https://gera.com.ua/obladnannya/bankvske-obladnannya/detektori-valyut/detektor-valut-geos-al-11/"/>
              </a:rPr>
              <a:t>Детектор валют GEOS AL-11</a:t>
            </a:r>
          </a:p>
          <a:p>
            <a:pPr algn="ctr">
              <a:lnSpc>
                <a:spcPts val="3000"/>
              </a:lnSpc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4223385" y="7892559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1" tooltip="https://gera.com.ua/obladnannya/bankvske-obladnannya/detektori-valyut/detektor-valut-geos-al-136t/"/>
              </a:rPr>
              <a:t>Детектор валют GEOS AL-136T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4693913" y="6379777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2" tooltip="https://gera.com.ua/obladnannya/bankvske-obladnannya/lchilniki-banknot/lichilnik-banknot-geos-al-800/"/>
              </a:rPr>
              <a:t>Лічильник банкнот GEOS AL-800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326297" y="7820439"/>
            <a:ext cx="2776108" cy="1057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3" tooltip="https://gera.com.ua/obladnannya/bankvske-obladnannya/lchilniki-banknot/lichilnik-banknot-geos-al-5100/"/>
              </a:rPr>
              <a:t>Лічильник банкнот GEOS AL-5100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327177" y="6708827"/>
            <a:ext cx="3150917" cy="1746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b="true" sz="2499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14" tooltip="https://gera.com.ua/obladnannya/bankvske-obladnannya/lchilniki-banknot/lichilnik-banknot-geos-al-930a/"/>
              </a:rPr>
              <a:t>Сортувальник банкнот GEOS AL-930 A мультивалютний</a:t>
            </a:r>
          </a:p>
          <a:p>
            <a:pPr algn="ctr">
              <a:lnSpc>
                <a:spcPts val="3000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43" y="642"/>
            <a:ext cx="18285714" cy="10285714"/>
            <a:chOff x="0" y="0"/>
            <a:chExt cx="24380952" cy="137142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0952" cy="13714222"/>
            </a:xfrm>
            <a:custGeom>
              <a:avLst/>
              <a:gdLst/>
              <a:ahLst/>
              <a:cxnLst/>
              <a:rect r="r" b="b" t="t" l="l"/>
              <a:pathLst>
                <a:path h="13714222" w="24380952">
                  <a:moveTo>
                    <a:pt x="0" y="0"/>
                  </a:moveTo>
                  <a:lnTo>
                    <a:pt x="24380952" y="0"/>
                  </a:lnTo>
                  <a:lnTo>
                    <a:pt x="24380952" y="13714222"/>
                  </a:lnTo>
                  <a:lnTo>
                    <a:pt x="0" y="1371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005361" y="3377439"/>
            <a:ext cx="5300255" cy="3532122"/>
            <a:chOff x="0" y="0"/>
            <a:chExt cx="7067007" cy="470949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067042" cy="4709541"/>
            </a:xfrm>
            <a:custGeom>
              <a:avLst/>
              <a:gdLst/>
              <a:ahLst/>
              <a:cxnLst/>
              <a:rect r="r" b="b" t="t" l="l"/>
              <a:pathLst>
                <a:path h="4709541" w="7067042">
                  <a:moveTo>
                    <a:pt x="0" y="0"/>
                  </a:moveTo>
                  <a:lnTo>
                    <a:pt x="7067042" y="0"/>
                  </a:lnTo>
                  <a:lnTo>
                    <a:pt x="7067042" y="4709541"/>
                  </a:lnTo>
                  <a:lnTo>
                    <a:pt x="0" y="47095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-19" r="0" b="-18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564741" y="3004902"/>
            <a:ext cx="6348726" cy="1269744"/>
            <a:chOff x="0" y="0"/>
            <a:chExt cx="8464968" cy="169299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464931" cy="1693037"/>
            </a:xfrm>
            <a:custGeom>
              <a:avLst/>
              <a:gdLst/>
              <a:ahLst/>
              <a:cxnLst/>
              <a:rect r="r" b="b" t="t" l="l"/>
              <a:pathLst>
                <a:path h="1693037" w="8464931">
                  <a:moveTo>
                    <a:pt x="0" y="0"/>
                  </a:moveTo>
                  <a:lnTo>
                    <a:pt x="8464931" y="0"/>
                  </a:lnTo>
                  <a:lnTo>
                    <a:pt x="8464931" y="1693037"/>
                  </a:lnTo>
                  <a:lnTo>
                    <a:pt x="0" y="16930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2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5867400" y="436508"/>
            <a:ext cx="3683727" cy="9348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2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КОНТАКТИ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564985" y="9799515"/>
            <a:ext cx="2363957" cy="5092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21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GERA.COM.UA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656635" y="2807008"/>
            <a:ext cx="5146314" cy="5224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GERA LLC</a:t>
            </a:r>
          </a:p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+38 (044) 536-18-59</a:t>
            </a:r>
          </a:p>
          <a:p>
            <a:pPr algn="r">
              <a:lnSpc>
                <a:spcPts val="3240"/>
              </a:lnSpc>
            </a:pPr>
            <a:r>
              <a:rPr lang="en-US" b="true" sz="2700" u="sng">
                <a:solidFill>
                  <a:srgbClr val="0000FF"/>
                </a:solidFill>
                <a:latin typeface="Calibri (MS) Bold"/>
                <a:ea typeface="Calibri (MS) Bold"/>
                <a:cs typeface="Calibri (MS) Bold"/>
                <a:sym typeface="Calibri (MS) Bold"/>
                <a:hlinkClick r:id="rId6" tooltip="mailto:info@gera.com.ua"/>
              </a:rPr>
              <a:t>info@gera.com.ua</a:t>
            </a:r>
          </a:p>
          <a:p>
            <a:pPr algn="r">
              <a:lnSpc>
                <a:spcPts val="3240"/>
              </a:lnSpc>
            </a:pPr>
          </a:p>
          <a:p>
            <a:pPr algn="r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Адрес офис и склад: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02125, г. Киев, 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ул. Старосельская 1К, офис 22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Время работы: 09:00—17:00</a:t>
            </a:r>
          </a:p>
          <a:p>
            <a:pPr algn="r">
              <a:lnSpc>
                <a:spcPts val="2520"/>
              </a:lnSpc>
            </a:pP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Сайт компанії Гера: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7" tooltip="https://gera.com.ua/"/>
              </a:rPr>
              <a:t>gera.com.ua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Cайт ТМ GEOS: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8" tooltip="https://geostm.com/"/>
              </a:rPr>
              <a:t>geostm.com</a:t>
            </a:r>
          </a:p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Сайт Gera Print: </a:t>
            </a:r>
            <a:r>
              <a:rPr lang="en-US" sz="2700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9" tooltip="https://gera-print.com.ua/"/>
              </a:rPr>
              <a:t>gera-print.com.ua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64741" y="5990639"/>
            <a:ext cx="5616624" cy="190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2700" b="true">
                <a:solidFill>
                  <a:srgbClr val="185641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Технічна підтримка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(044) 239-10-60 Міський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(050) 239-10-60 Vodafone</a:t>
            </a:r>
          </a:p>
          <a:p>
            <a:pPr algn="l">
              <a:lnSpc>
                <a:spcPts val="3240"/>
              </a:lnSpc>
            </a:pPr>
            <a:r>
              <a:rPr lang="en-US" sz="2700">
                <a:solidFill>
                  <a:srgbClr val="185641"/>
                </a:solidFill>
                <a:latin typeface="Calibri (MS)"/>
                <a:ea typeface="Calibri (MS)"/>
                <a:cs typeface="Calibri (MS)"/>
                <a:sym typeface="Calibri (MS)"/>
              </a:rPr>
              <a:t>+38 (073) 239-10-60 Lifecell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DAGp85UPIbM</dc:identifier>
  <dcterms:modified xsi:type="dcterms:W3CDTF">2011-08-01T06:04:30Z</dcterms:modified>
  <cp:revision>1</cp:revision>
  <dc:title>Шаблон_Банківське_обладнання_GERA_2025.pptx, копія</dc:title>
</cp:coreProperties>
</file>