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notesMaster+xml" PartName="/ppt/notesMasters/notesMaster1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6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notesMasterIdLst>
    <p:notesMasterId r:id="rId12"/>
  </p:notesMasterIdLst>
  <p:sldIdLst>
    <p:sldId id="256" r:id="rId6"/>
    <p:sldId id="257" r:id="rId7"/>
    <p:sldId id="258" r:id="rId8"/>
    <p:sldId id="259" r:id="rId9"/>
    <p:sldId id="260" r:id="rId10"/>
    <p:sldId id="261" r:id="rId11"/>
  </p:sldIdLst>
  <p:sldSz cx="18288000" cy="10287000"/>
  <p:notesSz cx="6858000" cy="9144000"/>
  <p:embeddedFontLst>
    <p:embeddedFont>
      <p:font typeface="Calibri (MS)" charset="1" panose="020F0502020204030204"/>
      <p:regular r:id="rId15"/>
    </p:embeddedFont>
    <p:embeddedFont>
      <p:font typeface="Calibri (MS) Bold" charset="1" panose="020F0702030404030204"/>
      <p:regular r:id="rId1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notesMasters/notesMaster1.xml" Type="http://schemas.openxmlformats.org/officeDocument/2006/relationships/notesMaster"/><Relationship Id="rId13" Target="theme/theme2.xml" Type="http://schemas.openxmlformats.org/officeDocument/2006/relationships/theme"/><Relationship Id="rId14" Target="notesSlides/notesSlide1.xml" Type="http://schemas.openxmlformats.org/officeDocument/2006/relationships/notesSlide"/><Relationship Id="rId15" Target="fonts/font15.fntdata" Type="http://schemas.openxmlformats.org/officeDocument/2006/relationships/font"/><Relationship Id="rId16" Target="fonts/font16.fntdata" Type="http://schemas.openxmlformats.org/officeDocument/2006/relationships/font"/><Relationship Id="rId17" Target="notesSlides/notesSlide2.xml" Type="http://schemas.openxmlformats.org/officeDocument/2006/relationships/notesSlide"/><Relationship Id="rId18" Target="notesSlides/notesSlide3.xml" Type="http://schemas.openxmlformats.org/officeDocument/2006/relationships/notesSlide"/><Relationship Id="rId19" Target="notesSlides/notesSlide4.xml" Type="http://schemas.openxmlformats.org/officeDocument/2006/relationships/notesSlide"/><Relationship Id="rId2" Target="presProps.xml" Type="http://schemas.openxmlformats.org/officeDocument/2006/relationships/presProps"/><Relationship Id="rId20" Target="notesSlides/notesSlide5.xml" Type="http://schemas.openxmlformats.org/officeDocument/2006/relationships/notesSlide"/><Relationship Id="rId21" Target="notesSlides/notesSlide6.xml" Type="http://schemas.openxmlformats.org/officeDocument/2006/relationships/notesSlide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notesMasters/_rels/notesMaster1.xml.rels><?xml version="1.0" encoding="UTF-8" standalone="yes"?><Relationships xmlns="http://schemas.openxmlformats.org/package/2006/relationships"><Relationship Id="rId1" Target="../theme/theme2.xml" Type="http://schemas.openxmlformats.org/officeDocument/2006/relationships/theme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268E1E-0E44-426D-905E-8AD9B19D2182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1B2431-D351-4C6E-A3CF-9DFAC0E3E0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88891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1.xml" Type="http://schemas.openxmlformats.org/officeDocument/2006/relationships/slide"/></Relationships>
</file>

<file path=ppt/notesSlides/_rels/notesSlide2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2.xml" Type="http://schemas.openxmlformats.org/officeDocument/2006/relationships/slide"/></Relationships>
</file>

<file path=ppt/notesSlides/_rels/notesSlide3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3.xml" Type="http://schemas.openxmlformats.org/officeDocument/2006/relationships/slide"/></Relationships>
</file>

<file path=ppt/notesSlides/_rels/notesSlide4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4.xml" Type="http://schemas.openxmlformats.org/officeDocument/2006/relationships/slide"/></Relationships>
</file>

<file path=ppt/notesSlides/_rels/notesSlide5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5.xml" Type="http://schemas.openxmlformats.org/officeDocument/2006/relationships/slide"/></Relationships>
</file>

<file path=ppt/notesSlides/_rels/notesSlide6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6.xml" Type="http://schemas.openxmlformats.org/officeDocument/2006/relationships/slide"/></Relationships>
</file>

<file path=ppt/notesSlides/notesSlide1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1.7.2013</a:t>
            </a:r>
          </a:p>
          <a:p>
            <a:r>
              <a:rPr lang="en-US"/>
              <a:t/>
            </a:r>
          </a:p>
          <a:p>
            <a:r>
              <a:rPr lang="en-US"/>
              <a:t/>
            </a:r>
          </a:p>
          <a:p>
            <a:r>
              <a:rPr lang="en-US"/>
              <a:t/>
            </a:r>
          </a:p>
          <a:p>
            <a:r>
              <a:rPr lang="en-US"/>
              <a:t>‹#›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1.7.2013</a:t>
            </a:r>
          </a:p>
          <a:p>
            <a:r>
              <a:rPr lang="en-US"/>
              <a:t/>
            </a:r>
          </a:p>
          <a:p>
            <a:r>
              <a:rPr lang="en-US"/>
              <a:t/>
            </a:r>
          </a:p>
          <a:p>
            <a:r>
              <a:rPr lang="en-US"/>
              <a:t/>
            </a:r>
          </a:p>
          <a:p>
            <a:r>
              <a:rPr lang="en-US"/>
              <a:t>‹#›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1.7.2013</a:t>
            </a:r>
          </a:p>
          <a:p>
            <a:r>
              <a:rPr lang="en-US"/>
              <a:t/>
            </a:r>
          </a:p>
          <a:p>
            <a:r>
              <a:rPr lang="en-US"/>
              <a:t/>
            </a:r>
          </a:p>
          <a:p>
            <a:r>
              <a:rPr lang="en-US"/>
              <a:t/>
            </a:r>
          </a:p>
          <a:p>
            <a:r>
              <a:rPr lang="en-US"/>
              <a:t>‹#›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1.7.2013</a:t>
            </a:r>
          </a:p>
          <a:p>
            <a:r>
              <a:rPr lang="en-US"/>
              <a:t/>
            </a:r>
          </a:p>
          <a:p>
            <a:r>
              <a:rPr lang="en-US"/>
              <a:t/>
            </a:r>
          </a:p>
          <a:p>
            <a:r>
              <a:rPr lang="en-US"/>
              <a:t/>
            </a:r>
          </a:p>
          <a:p>
            <a:r>
              <a:rPr lang="en-US"/>
              <a:t>‹#›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1.7.2013</a:t>
            </a:r>
          </a:p>
          <a:p>
            <a:r>
              <a:rPr lang="en-US"/>
              <a:t/>
            </a:r>
          </a:p>
          <a:p>
            <a:r>
              <a:rPr lang="en-US"/>
              <a:t/>
            </a:r>
          </a:p>
          <a:p>
            <a:r>
              <a:rPr lang="en-US"/>
              <a:t/>
            </a:r>
          </a:p>
          <a:p>
            <a:r>
              <a:rPr lang="en-US"/>
              <a:t>‹#›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6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1.7.2013</a:t>
            </a:r>
          </a:p>
          <a:p>
            <a:r>
              <a:rPr lang="en-US"/>
              <a:t/>
            </a:r>
          </a:p>
          <a:p>
            <a:r>
              <a:rPr lang="en-US"/>
              <a:t/>
            </a:r>
          </a:p>
          <a:p>
            <a:r>
              <a:rPr lang="en-US"/>
              <a:t/>
            </a:r>
          </a:p>
          <a:p>
            <a:r>
              <a:rPr lang="en-US"/>
              <a:t>‹#›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1.xml" Type="http://schemas.openxmlformats.org/officeDocument/2006/relationships/notesSlide"/><Relationship Id="rId3" Target="../media/image1.png" Type="http://schemas.openxmlformats.org/officeDocument/2006/relationships/image"/><Relationship Id="rId4" Target="../media/image2.png" Type="http://schemas.openxmlformats.org/officeDocument/2006/relationships/image"/><Relationship Id="rId5" Target="../media/image3.png" Type="http://schemas.openxmlformats.org/officeDocument/2006/relationships/image"/><Relationship Id="rId6" Target="../media/image4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1.png" Type="http://schemas.openxmlformats.org/officeDocument/2006/relationships/image"/><Relationship Id="rId11" Target="../media/image12.png" Type="http://schemas.openxmlformats.org/officeDocument/2006/relationships/image"/><Relationship Id="rId12" Target="../media/image13.png" Type="http://schemas.openxmlformats.org/officeDocument/2006/relationships/image"/><Relationship Id="rId13" Target="../media/image14.png" Type="http://schemas.openxmlformats.org/officeDocument/2006/relationships/image"/><Relationship Id="rId14" Target="../media/image15.png" Type="http://schemas.openxmlformats.org/officeDocument/2006/relationships/image"/><Relationship Id="rId15" Target="../media/image16.png" Type="http://schemas.openxmlformats.org/officeDocument/2006/relationships/image"/><Relationship Id="rId16" Target="../media/image17.png" Type="http://schemas.openxmlformats.org/officeDocument/2006/relationships/image"/><Relationship Id="rId17" Target="../media/image18.png" Type="http://schemas.openxmlformats.org/officeDocument/2006/relationships/image"/><Relationship Id="rId18" Target="../media/image19.png" Type="http://schemas.openxmlformats.org/officeDocument/2006/relationships/image"/><Relationship Id="rId19" Target="../media/image20.png" Type="http://schemas.openxmlformats.org/officeDocument/2006/relationships/image"/><Relationship Id="rId2" Target="../notesSlides/notesSlide2.xml" Type="http://schemas.openxmlformats.org/officeDocument/2006/relationships/notesSlide"/><Relationship Id="rId20" Target="../media/image21.png" Type="http://schemas.openxmlformats.org/officeDocument/2006/relationships/image"/><Relationship Id="rId21" Target="../media/image22.png" Type="http://schemas.openxmlformats.org/officeDocument/2006/relationships/image"/><Relationship Id="rId22" Target="../media/image23.png" Type="http://schemas.openxmlformats.org/officeDocument/2006/relationships/image"/><Relationship Id="rId23" Target="../media/image24.png" Type="http://schemas.openxmlformats.org/officeDocument/2006/relationships/image"/><Relationship Id="rId24" Target="../media/image25.png" Type="http://schemas.openxmlformats.org/officeDocument/2006/relationships/image"/><Relationship Id="rId25" Target="../media/image26.png" Type="http://schemas.openxmlformats.org/officeDocument/2006/relationships/image"/><Relationship Id="rId3" Target="../media/image1.png" Type="http://schemas.openxmlformats.org/officeDocument/2006/relationships/image"/><Relationship Id="rId4" Target="../media/image5.png" Type="http://schemas.openxmlformats.org/officeDocument/2006/relationships/image"/><Relationship Id="rId5" Target="../media/image6.png" Type="http://schemas.openxmlformats.org/officeDocument/2006/relationships/image"/><Relationship Id="rId6" Target="../media/image7.jpeg" Type="http://schemas.openxmlformats.org/officeDocument/2006/relationships/image"/><Relationship Id="rId7" Target="../media/image8.png" Type="http://schemas.openxmlformats.org/officeDocument/2006/relationships/image"/><Relationship Id="rId8" Target="../media/image9.png" Type="http://schemas.openxmlformats.org/officeDocument/2006/relationships/image"/><Relationship Id="rId9" Target="../media/image10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32.svg" Type="http://schemas.openxmlformats.org/officeDocument/2006/relationships/image"/><Relationship Id="rId11" Target="../media/image33.png" Type="http://schemas.openxmlformats.org/officeDocument/2006/relationships/image"/><Relationship Id="rId12" Target="../media/image34.svg" Type="http://schemas.openxmlformats.org/officeDocument/2006/relationships/image"/><Relationship Id="rId13" Target="../media/image35.png" Type="http://schemas.openxmlformats.org/officeDocument/2006/relationships/image"/><Relationship Id="rId14" Target="../media/image36.svg" Type="http://schemas.openxmlformats.org/officeDocument/2006/relationships/image"/><Relationship Id="rId2" Target="../notesSlides/notesSlide3.xml" Type="http://schemas.openxmlformats.org/officeDocument/2006/relationships/notesSlide"/><Relationship Id="rId3" Target="../media/image1.png" Type="http://schemas.openxmlformats.org/officeDocument/2006/relationships/image"/><Relationship Id="rId4" Target="../media/image27.png" Type="http://schemas.openxmlformats.org/officeDocument/2006/relationships/image"/><Relationship Id="rId5" Target="../media/image28.jpeg" Type="http://schemas.openxmlformats.org/officeDocument/2006/relationships/image"/><Relationship Id="rId6" Target="../media/image29.jpeg" Type="http://schemas.openxmlformats.org/officeDocument/2006/relationships/image"/><Relationship Id="rId7" Target="../media/image30.jpeg" Type="http://schemas.openxmlformats.org/officeDocument/2006/relationships/image"/><Relationship Id="rId8" Target="../media/image4.png" Type="http://schemas.openxmlformats.org/officeDocument/2006/relationships/image"/><Relationship Id="rId9" Target="../media/image31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4.xml" Type="http://schemas.openxmlformats.org/officeDocument/2006/relationships/notesSlide"/><Relationship Id="rId3" Target="../media/image1.png" Type="http://schemas.openxmlformats.org/officeDocument/2006/relationships/image"/><Relationship Id="rId4" Target="../media/image27.png" Type="http://schemas.openxmlformats.org/officeDocument/2006/relationships/image"/><Relationship Id="rId5" Target="../media/image37.jpeg" Type="http://schemas.openxmlformats.org/officeDocument/2006/relationships/image"/><Relationship Id="rId6" Target="../media/image38.jpe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https://gera.com.ua/obladnannya/bankvske-obladnannya/detektori-valyut/detektor-valut-geos-al-11/" TargetMode="External" Type="http://schemas.openxmlformats.org/officeDocument/2006/relationships/hyperlink"/><Relationship Id="rId11" Target="https://gera.com.ua/obladnannya/bankvske-obladnannya/detektori-valyut/detektor-valut-geos-al-136t/" TargetMode="External" Type="http://schemas.openxmlformats.org/officeDocument/2006/relationships/hyperlink"/><Relationship Id="rId12" Target="https://gera.com.ua/obladnannya/bankvske-obladnannya/lchilniki-banknot/lichilnik-banknot-geos-al-800/" TargetMode="External" Type="http://schemas.openxmlformats.org/officeDocument/2006/relationships/hyperlink"/><Relationship Id="rId13" Target="https://gera.com.ua/obladnannya/bankvske-obladnannya/lchilniki-banknot/lichilnik-banknot-geos-al-5100/" TargetMode="External" Type="http://schemas.openxmlformats.org/officeDocument/2006/relationships/hyperlink"/><Relationship Id="rId14" Target="https://gera.com.ua/obladnannya/bankvske-obladnannya/lchilniki-banknot/lichilnik-banknot-geos-al-930a/" TargetMode="External" Type="http://schemas.openxmlformats.org/officeDocument/2006/relationships/hyperlink"/><Relationship Id="rId2" Target="../notesSlides/notesSlide5.xml" Type="http://schemas.openxmlformats.org/officeDocument/2006/relationships/notesSlide"/><Relationship Id="rId3" Target="../media/image1.png" Type="http://schemas.openxmlformats.org/officeDocument/2006/relationships/image"/><Relationship Id="rId4" Target="../media/image27.png" Type="http://schemas.openxmlformats.org/officeDocument/2006/relationships/image"/><Relationship Id="rId5" Target="../media/image39.png" Type="http://schemas.openxmlformats.org/officeDocument/2006/relationships/image"/><Relationship Id="rId6" Target="../media/image40.png" Type="http://schemas.openxmlformats.org/officeDocument/2006/relationships/image"/><Relationship Id="rId7" Target="../media/image41.png" Type="http://schemas.openxmlformats.org/officeDocument/2006/relationships/image"/><Relationship Id="rId8" Target="../media/image42.png" Type="http://schemas.openxmlformats.org/officeDocument/2006/relationships/image"/><Relationship Id="rId9" Target="../media/image43.pn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6.xml" Type="http://schemas.openxmlformats.org/officeDocument/2006/relationships/notesSlide"/><Relationship Id="rId3" Target="../media/image1.png" Type="http://schemas.openxmlformats.org/officeDocument/2006/relationships/image"/><Relationship Id="rId4" Target="../media/image44.jpeg" Type="http://schemas.openxmlformats.org/officeDocument/2006/relationships/image"/><Relationship Id="rId5" Target="../media/image45.png" Type="http://schemas.openxmlformats.org/officeDocument/2006/relationships/image"/><Relationship Id="rId6" Target="mailto:info@gera.com.ua" TargetMode="External" Type="http://schemas.openxmlformats.org/officeDocument/2006/relationships/hyperlink"/><Relationship Id="rId7" Target="https://gera.com.ua/" TargetMode="External" Type="http://schemas.openxmlformats.org/officeDocument/2006/relationships/hyperlink"/><Relationship Id="rId8" Target="https://geostm.com/" TargetMode="External" Type="http://schemas.openxmlformats.org/officeDocument/2006/relationships/hyperlink"/><Relationship Id="rId9" Target="https://gera-print.com.ua/" TargetMode="External" Type="http://schemas.openxmlformats.org/officeDocument/2006/relationships/hyperlink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143" y="642"/>
            <a:ext cx="18285714" cy="10285714"/>
            <a:chOff x="0" y="0"/>
            <a:chExt cx="24380952" cy="13714285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0952" cy="13714222"/>
            </a:xfrm>
            <a:custGeom>
              <a:avLst/>
              <a:gdLst/>
              <a:ahLst/>
              <a:cxnLst/>
              <a:rect r="r" b="b" t="t" l="l"/>
              <a:pathLst>
                <a:path h="13714222" w="24380952">
                  <a:moveTo>
                    <a:pt x="0" y="0"/>
                  </a:moveTo>
                  <a:lnTo>
                    <a:pt x="24380952" y="0"/>
                  </a:lnTo>
                  <a:lnTo>
                    <a:pt x="24380952" y="13714222"/>
                  </a:lnTo>
                  <a:lnTo>
                    <a:pt x="0" y="1371422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0" t="0" r="0" b="0"/>
              </a:stretch>
            </a:blip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8077198" y="13519"/>
            <a:ext cx="1629449" cy="1629449"/>
          </a:xfrm>
          <a:custGeom>
            <a:avLst/>
            <a:gdLst/>
            <a:ahLst/>
            <a:cxnLst/>
            <a:rect r="r" b="b" t="t" l="l"/>
            <a:pathLst>
              <a:path h="1629449" w="1629449">
                <a:moveTo>
                  <a:pt x="0" y="0"/>
                </a:moveTo>
                <a:lnTo>
                  <a:pt x="1629449" y="0"/>
                </a:lnTo>
                <a:lnTo>
                  <a:pt x="1629449" y="1629449"/>
                </a:lnTo>
                <a:lnTo>
                  <a:pt x="0" y="162944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5226211" y="1844129"/>
            <a:ext cx="7331422" cy="1661940"/>
          </a:xfrm>
          <a:custGeom>
            <a:avLst/>
            <a:gdLst/>
            <a:ahLst/>
            <a:cxnLst/>
            <a:rect r="r" b="b" t="t" l="l"/>
            <a:pathLst>
              <a:path h="1661940" w="7331422">
                <a:moveTo>
                  <a:pt x="0" y="0"/>
                </a:moveTo>
                <a:lnTo>
                  <a:pt x="7331422" y="0"/>
                </a:lnTo>
                <a:lnTo>
                  <a:pt x="7331422" y="1661940"/>
                </a:lnTo>
                <a:lnTo>
                  <a:pt x="0" y="166194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-43" r="0" b="-43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6282532" y="3477494"/>
            <a:ext cx="5275930" cy="5275930"/>
          </a:xfrm>
          <a:custGeom>
            <a:avLst/>
            <a:gdLst/>
            <a:ahLst/>
            <a:cxnLst/>
            <a:rect r="r" b="b" t="t" l="l"/>
            <a:pathLst>
              <a:path h="5275930" w="5275930">
                <a:moveTo>
                  <a:pt x="0" y="0"/>
                </a:moveTo>
                <a:lnTo>
                  <a:pt x="5275931" y="0"/>
                </a:lnTo>
                <a:lnTo>
                  <a:pt x="5275931" y="5275930"/>
                </a:lnTo>
                <a:lnTo>
                  <a:pt x="0" y="5275930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8014699" y="3476072"/>
            <a:ext cx="1754445" cy="5504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840"/>
              </a:lnSpc>
            </a:pPr>
            <a:r>
              <a:rPr lang="en-US" sz="3200">
                <a:solidFill>
                  <a:srgbClr val="175640"/>
                </a:solidFill>
                <a:latin typeface="Calibri (MS)"/>
                <a:ea typeface="Calibri (MS)"/>
                <a:cs typeface="Calibri (MS)"/>
                <a:sym typeface="Calibri (MS)"/>
              </a:rPr>
              <a:t>презентує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5271308" y="8362848"/>
            <a:ext cx="7298379" cy="89545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38"/>
              </a:lnSpc>
            </a:pPr>
            <a:r>
              <a:rPr lang="en-US" sz="3200">
                <a:solidFill>
                  <a:srgbClr val="185641"/>
                </a:solidFill>
                <a:latin typeface="Calibri (MS)"/>
                <a:ea typeface="Calibri (MS)"/>
                <a:cs typeface="Calibri (MS)"/>
                <a:sym typeface="Calibri (MS)"/>
              </a:rPr>
              <a:t>СОРТУВАЛЬНИК БАНКНОТ </a:t>
            </a:r>
            <a:r>
              <a:rPr lang="en-US" b="true" sz="3200">
                <a:solidFill>
                  <a:srgbClr val="185641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GEOS AL-930 A</a:t>
            </a:r>
          </a:p>
          <a:p>
            <a:pPr algn="ctr">
              <a:lnSpc>
                <a:spcPts val="3240"/>
              </a:lnSpc>
            </a:pP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143" y="642"/>
            <a:ext cx="18285714" cy="10285714"/>
            <a:chOff x="0" y="0"/>
            <a:chExt cx="24380952" cy="13714285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0952" cy="13714222"/>
            </a:xfrm>
            <a:custGeom>
              <a:avLst/>
              <a:gdLst/>
              <a:ahLst/>
              <a:cxnLst/>
              <a:rect r="r" b="b" t="t" l="l"/>
              <a:pathLst>
                <a:path h="13714222" w="24380952">
                  <a:moveTo>
                    <a:pt x="0" y="0"/>
                  </a:moveTo>
                  <a:lnTo>
                    <a:pt x="24380952" y="0"/>
                  </a:lnTo>
                  <a:lnTo>
                    <a:pt x="24380952" y="13714222"/>
                  </a:lnTo>
                  <a:lnTo>
                    <a:pt x="0" y="1371422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0" t="0" r="0" b="0"/>
              </a:stretch>
            </a:blipFill>
          </p:spPr>
        </p:sp>
      </p:grpSp>
      <p:sp>
        <p:nvSpPr>
          <p:cNvPr name="TextBox 4" id="4"/>
          <p:cNvSpPr txBox="true"/>
          <p:nvPr/>
        </p:nvSpPr>
        <p:spPr>
          <a:xfrm rot="0">
            <a:off x="2514600" y="1712237"/>
            <a:ext cx="12644846" cy="232298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860"/>
              </a:lnSpc>
            </a:pPr>
            <a:r>
              <a:rPr lang="en-US" sz="2700" b="true">
                <a:solidFill>
                  <a:srgbClr val="185641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Компанія GERA — </a:t>
            </a:r>
            <a:r>
              <a:rPr lang="en-US" sz="2700">
                <a:solidFill>
                  <a:srgbClr val="185641"/>
                </a:solidFill>
                <a:latin typeface="Calibri (MS)"/>
                <a:ea typeface="Calibri (MS)"/>
                <a:cs typeface="Calibri (MS)"/>
                <a:sym typeface="Calibri (MS)"/>
              </a:rPr>
              <a:t>понад 30 років на ринку електронного торговельного обладнання.</a:t>
            </a:r>
          </a:p>
          <a:p>
            <a:pPr algn="ctr">
              <a:lnSpc>
                <a:spcPts val="4860"/>
              </a:lnSpc>
            </a:pPr>
            <a:r>
              <a:rPr lang="en-US" sz="2700" b="true">
                <a:solidFill>
                  <a:srgbClr val="185641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2700">
                <a:solidFill>
                  <a:srgbClr val="185641"/>
                </a:solidFill>
                <a:latin typeface="Calibri (MS)"/>
                <a:ea typeface="Calibri (MS)"/>
                <a:cs typeface="Calibri (MS)"/>
                <a:sym typeface="Calibri (MS)"/>
              </a:rPr>
              <a:t>Ми — офіційний дистриб’ютор провідних світових брендів, розробник власних торгових марок та постачальник рішень для рітейлу, логістики та сфери послуг.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5510352" y="9764653"/>
            <a:ext cx="2220972" cy="48129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520"/>
              </a:lnSpc>
            </a:pPr>
            <a:r>
              <a:rPr lang="en-US" sz="2100" b="true">
                <a:solidFill>
                  <a:srgbClr val="185641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GERA.COM.UA</a:t>
            </a:r>
          </a:p>
        </p:txBody>
      </p:sp>
      <p:sp>
        <p:nvSpPr>
          <p:cNvPr name="Freeform 6" id="6"/>
          <p:cNvSpPr/>
          <p:nvPr/>
        </p:nvSpPr>
        <p:spPr>
          <a:xfrm flipH="false" flipV="false" rot="0">
            <a:off x="5334000" y="18662"/>
            <a:ext cx="1173617" cy="1173617"/>
          </a:xfrm>
          <a:custGeom>
            <a:avLst/>
            <a:gdLst/>
            <a:ahLst/>
            <a:cxnLst/>
            <a:rect r="r" b="b" t="t" l="l"/>
            <a:pathLst>
              <a:path h="1173617" w="1173617">
                <a:moveTo>
                  <a:pt x="0" y="0"/>
                </a:moveTo>
                <a:lnTo>
                  <a:pt x="1173617" y="0"/>
                </a:lnTo>
                <a:lnTo>
                  <a:pt x="1173617" y="1173617"/>
                </a:lnTo>
                <a:lnTo>
                  <a:pt x="0" y="117361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6746964" y="200144"/>
            <a:ext cx="3576090" cy="810654"/>
          </a:xfrm>
          <a:custGeom>
            <a:avLst/>
            <a:gdLst/>
            <a:ahLst/>
            <a:cxnLst/>
            <a:rect r="r" b="b" t="t" l="l"/>
            <a:pathLst>
              <a:path h="810654" w="3576090">
                <a:moveTo>
                  <a:pt x="0" y="0"/>
                </a:moveTo>
                <a:lnTo>
                  <a:pt x="3576090" y="0"/>
                </a:lnTo>
                <a:lnTo>
                  <a:pt x="3576090" y="810654"/>
                </a:lnTo>
                <a:lnTo>
                  <a:pt x="0" y="810654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-12" r="0" b="-12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4683032" y="1099478"/>
            <a:ext cx="6675120" cy="42372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80"/>
              </a:lnSpc>
            </a:pPr>
            <a:r>
              <a:rPr lang="en-US" sz="2000">
                <a:solidFill>
                  <a:srgbClr val="185641"/>
                </a:solidFill>
                <a:latin typeface="Calibri (MS)"/>
                <a:ea typeface="Calibri (MS)"/>
                <a:cs typeface="Calibri (MS)"/>
                <a:sym typeface="Calibri (MS)"/>
              </a:rPr>
              <a:t>АВТОРІЗОВАНИЙ ДИСТРИБ’ТОР IT&amp;ID ОБЛАДНАННЯ</a:t>
            </a:r>
          </a:p>
        </p:txBody>
      </p:sp>
      <p:grpSp>
        <p:nvGrpSpPr>
          <p:cNvPr name="Group 9" id="9"/>
          <p:cNvGrpSpPr/>
          <p:nvPr/>
        </p:nvGrpSpPr>
        <p:grpSpPr>
          <a:xfrm rot="0">
            <a:off x="13425757" y="5616744"/>
            <a:ext cx="1455285" cy="533336"/>
            <a:chOff x="0" y="0"/>
            <a:chExt cx="1940380" cy="711115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1940433" cy="711073"/>
            </a:xfrm>
            <a:custGeom>
              <a:avLst/>
              <a:gdLst/>
              <a:ahLst/>
              <a:cxnLst/>
              <a:rect r="r" b="b" t="t" l="l"/>
              <a:pathLst>
                <a:path h="711073" w="1940433">
                  <a:moveTo>
                    <a:pt x="0" y="0"/>
                  </a:moveTo>
                  <a:lnTo>
                    <a:pt x="1940433" y="0"/>
                  </a:lnTo>
                  <a:lnTo>
                    <a:pt x="1940433" y="711073"/>
                  </a:lnTo>
                  <a:lnTo>
                    <a:pt x="0" y="71107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/>
              <a:stretch>
                <a:fillRect l="0" t="-1229" r="2" b="-1235"/>
              </a:stretch>
            </a:blipFill>
          </p:spPr>
        </p:sp>
      </p:grpSp>
      <p:grpSp>
        <p:nvGrpSpPr>
          <p:cNvPr name="Group 11" id="11"/>
          <p:cNvGrpSpPr/>
          <p:nvPr/>
        </p:nvGrpSpPr>
        <p:grpSpPr>
          <a:xfrm rot="0">
            <a:off x="11337390" y="6320916"/>
            <a:ext cx="1204463" cy="1163870"/>
            <a:chOff x="0" y="0"/>
            <a:chExt cx="1605951" cy="1551827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1605915" cy="1551813"/>
            </a:xfrm>
            <a:custGeom>
              <a:avLst/>
              <a:gdLst/>
              <a:ahLst/>
              <a:cxnLst/>
              <a:rect r="r" b="b" t="t" l="l"/>
              <a:pathLst>
                <a:path h="1551813" w="1605915">
                  <a:moveTo>
                    <a:pt x="0" y="0"/>
                  </a:moveTo>
                  <a:lnTo>
                    <a:pt x="1605915" y="0"/>
                  </a:lnTo>
                  <a:lnTo>
                    <a:pt x="1605915" y="1551813"/>
                  </a:lnTo>
                  <a:lnTo>
                    <a:pt x="0" y="155181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/>
              <a:stretch>
                <a:fillRect l="0" t="-35" r="-2" b="-36"/>
              </a:stretch>
            </a:blipFill>
          </p:spPr>
        </p:sp>
      </p:grpSp>
      <p:grpSp>
        <p:nvGrpSpPr>
          <p:cNvPr name="Group 13" id="13"/>
          <p:cNvGrpSpPr/>
          <p:nvPr/>
        </p:nvGrpSpPr>
        <p:grpSpPr>
          <a:xfrm rot="0">
            <a:off x="9843767" y="5200091"/>
            <a:ext cx="2009579" cy="709137"/>
            <a:chOff x="0" y="0"/>
            <a:chExt cx="2679439" cy="945516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2679446" cy="945515"/>
            </a:xfrm>
            <a:custGeom>
              <a:avLst/>
              <a:gdLst/>
              <a:ahLst/>
              <a:cxnLst/>
              <a:rect r="r" b="b" t="t" l="l"/>
              <a:pathLst>
                <a:path h="945515" w="2679446">
                  <a:moveTo>
                    <a:pt x="0" y="0"/>
                  </a:moveTo>
                  <a:lnTo>
                    <a:pt x="2679446" y="0"/>
                  </a:lnTo>
                  <a:lnTo>
                    <a:pt x="2679446" y="945515"/>
                  </a:lnTo>
                  <a:lnTo>
                    <a:pt x="0" y="94551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/>
              <a:stretch>
                <a:fillRect l="0" t="-32" r="0" b="-32"/>
              </a:stretch>
            </a:blipFill>
          </p:spPr>
        </p:sp>
      </p:grpSp>
      <p:grpSp>
        <p:nvGrpSpPr>
          <p:cNvPr name="Group 15" id="15"/>
          <p:cNvGrpSpPr/>
          <p:nvPr/>
        </p:nvGrpSpPr>
        <p:grpSpPr>
          <a:xfrm rot="0">
            <a:off x="7400520" y="5707510"/>
            <a:ext cx="1411873" cy="730911"/>
            <a:chOff x="0" y="0"/>
            <a:chExt cx="1882497" cy="974548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1882521" cy="974598"/>
            </a:xfrm>
            <a:custGeom>
              <a:avLst/>
              <a:gdLst/>
              <a:ahLst/>
              <a:cxnLst/>
              <a:rect r="r" b="b" t="t" l="l"/>
              <a:pathLst>
                <a:path h="974598" w="1882521">
                  <a:moveTo>
                    <a:pt x="0" y="0"/>
                  </a:moveTo>
                  <a:lnTo>
                    <a:pt x="1882521" y="0"/>
                  </a:lnTo>
                  <a:lnTo>
                    <a:pt x="1882521" y="974598"/>
                  </a:lnTo>
                  <a:lnTo>
                    <a:pt x="0" y="97459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9"/>
              <a:stretch>
                <a:fillRect l="0" t="-131" r="1" b="-126"/>
              </a:stretch>
            </a:blipFill>
          </p:spPr>
        </p:sp>
      </p:grpSp>
      <p:grpSp>
        <p:nvGrpSpPr>
          <p:cNvPr name="Group 17" id="17"/>
          <p:cNvGrpSpPr/>
          <p:nvPr/>
        </p:nvGrpSpPr>
        <p:grpSpPr>
          <a:xfrm rot="0">
            <a:off x="13762527" y="6844364"/>
            <a:ext cx="1834265" cy="709137"/>
            <a:chOff x="0" y="0"/>
            <a:chExt cx="2445687" cy="945516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0" y="0"/>
              <a:ext cx="2445639" cy="945515"/>
            </a:xfrm>
            <a:custGeom>
              <a:avLst/>
              <a:gdLst/>
              <a:ahLst/>
              <a:cxnLst/>
              <a:rect r="r" b="b" t="t" l="l"/>
              <a:pathLst>
                <a:path h="945515" w="2445639">
                  <a:moveTo>
                    <a:pt x="0" y="0"/>
                  </a:moveTo>
                  <a:lnTo>
                    <a:pt x="2445639" y="0"/>
                  </a:lnTo>
                  <a:lnTo>
                    <a:pt x="2445639" y="945515"/>
                  </a:lnTo>
                  <a:lnTo>
                    <a:pt x="0" y="94551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/>
              <a:stretch>
                <a:fillRect l="0" t="-50" r="-1" b="-50"/>
              </a:stretch>
            </a:blipFill>
          </p:spPr>
        </p:sp>
      </p:grpSp>
      <p:grpSp>
        <p:nvGrpSpPr>
          <p:cNvPr name="Group 19" id="19"/>
          <p:cNvGrpSpPr/>
          <p:nvPr/>
        </p:nvGrpSpPr>
        <p:grpSpPr>
          <a:xfrm rot="0">
            <a:off x="8934553" y="4144065"/>
            <a:ext cx="2819579" cy="679806"/>
            <a:chOff x="0" y="0"/>
            <a:chExt cx="3759439" cy="906408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0" y="0"/>
              <a:ext cx="3759454" cy="906399"/>
            </a:xfrm>
            <a:custGeom>
              <a:avLst/>
              <a:gdLst/>
              <a:ahLst/>
              <a:cxnLst/>
              <a:rect r="r" b="b" t="t" l="l"/>
              <a:pathLst>
                <a:path h="906399" w="3759454">
                  <a:moveTo>
                    <a:pt x="0" y="0"/>
                  </a:moveTo>
                  <a:lnTo>
                    <a:pt x="3759454" y="0"/>
                  </a:lnTo>
                  <a:lnTo>
                    <a:pt x="3759454" y="906399"/>
                  </a:lnTo>
                  <a:lnTo>
                    <a:pt x="0" y="90639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1"/>
              <a:stretch>
                <a:fillRect l="-3784" t="0" r="-3783" b="0"/>
              </a:stretch>
            </a:blipFill>
          </p:spPr>
        </p:sp>
      </p:grpSp>
      <p:grpSp>
        <p:nvGrpSpPr>
          <p:cNvPr name="Group 21" id="21"/>
          <p:cNvGrpSpPr/>
          <p:nvPr/>
        </p:nvGrpSpPr>
        <p:grpSpPr>
          <a:xfrm rot="0">
            <a:off x="9774794" y="7545497"/>
            <a:ext cx="1085497" cy="1013994"/>
            <a:chOff x="0" y="0"/>
            <a:chExt cx="1447329" cy="1351992"/>
          </a:xfrm>
        </p:grpSpPr>
        <p:sp>
          <p:nvSpPr>
            <p:cNvPr name="Freeform 22" id="22"/>
            <p:cNvSpPr/>
            <p:nvPr/>
          </p:nvSpPr>
          <p:spPr>
            <a:xfrm flipH="false" flipV="false" rot="0">
              <a:off x="0" y="0"/>
              <a:ext cx="1447292" cy="1352042"/>
            </a:xfrm>
            <a:custGeom>
              <a:avLst/>
              <a:gdLst/>
              <a:ahLst/>
              <a:cxnLst/>
              <a:rect r="r" b="b" t="t" l="l"/>
              <a:pathLst>
                <a:path h="1352042" w="1447292">
                  <a:moveTo>
                    <a:pt x="0" y="0"/>
                  </a:moveTo>
                  <a:lnTo>
                    <a:pt x="1447292" y="0"/>
                  </a:lnTo>
                  <a:lnTo>
                    <a:pt x="1447292" y="1352042"/>
                  </a:lnTo>
                  <a:lnTo>
                    <a:pt x="0" y="135204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2"/>
              <a:stretch>
                <a:fillRect l="-140" t="0" r="-143" b="3"/>
              </a:stretch>
            </a:blipFill>
          </p:spPr>
        </p:sp>
      </p:grpSp>
      <p:grpSp>
        <p:nvGrpSpPr>
          <p:cNvPr name="Group 23" id="23"/>
          <p:cNvGrpSpPr/>
          <p:nvPr/>
        </p:nvGrpSpPr>
        <p:grpSpPr>
          <a:xfrm rot="0">
            <a:off x="4508143" y="5384446"/>
            <a:ext cx="1999133" cy="914332"/>
            <a:chOff x="0" y="0"/>
            <a:chExt cx="2665511" cy="1219109"/>
          </a:xfrm>
        </p:grpSpPr>
        <p:sp>
          <p:nvSpPr>
            <p:cNvPr name="Freeform 24" id="24"/>
            <p:cNvSpPr/>
            <p:nvPr/>
          </p:nvSpPr>
          <p:spPr>
            <a:xfrm flipH="false" flipV="false" rot="0">
              <a:off x="0" y="0"/>
              <a:ext cx="2665476" cy="1219073"/>
            </a:xfrm>
            <a:custGeom>
              <a:avLst/>
              <a:gdLst/>
              <a:ahLst/>
              <a:cxnLst/>
              <a:rect r="r" b="b" t="t" l="l"/>
              <a:pathLst>
                <a:path h="1219073" w="2665476">
                  <a:moveTo>
                    <a:pt x="0" y="0"/>
                  </a:moveTo>
                  <a:lnTo>
                    <a:pt x="2665476" y="0"/>
                  </a:lnTo>
                  <a:lnTo>
                    <a:pt x="2665476" y="1219073"/>
                  </a:lnTo>
                  <a:lnTo>
                    <a:pt x="0" y="121907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3"/>
              <a:stretch>
                <a:fillRect l="-24" t="0" r="-25" b="-2"/>
              </a:stretch>
            </a:blipFill>
          </p:spPr>
        </p:sp>
      </p:grpSp>
      <p:grpSp>
        <p:nvGrpSpPr>
          <p:cNvPr name="Group 25" id="25"/>
          <p:cNvGrpSpPr/>
          <p:nvPr/>
        </p:nvGrpSpPr>
        <p:grpSpPr>
          <a:xfrm rot="0">
            <a:off x="6120435" y="4109174"/>
            <a:ext cx="1517730" cy="1074239"/>
            <a:chOff x="0" y="0"/>
            <a:chExt cx="2023640" cy="1432319"/>
          </a:xfrm>
        </p:grpSpPr>
        <p:sp>
          <p:nvSpPr>
            <p:cNvPr name="Freeform 26" id="26"/>
            <p:cNvSpPr/>
            <p:nvPr/>
          </p:nvSpPr>
          <p:spPr>
            <a:xfrm flipH="false" flipV="false" rot="0">
              <a:off x="0" y="0"/>
              <a:ext cx="2023618" cy="1432306"/>
            </a:xfrm>
            <a:custGeom>
              <a:avLst/>
              <a:gdLst/>
              <a:ahLst/>
              <a:cxnLst/>
              <a:rect r="r" b="b" t="t" l="l"/>
              <a:pathLst>
                <a:path h="1432306" w="2023618">
                  <a:moveTo>
                    <a:pt x="0" y="0"/>
                  </a:moveTo>
                  <a:lnTo>
                    <a:pt x="2023618" y="0"/>
                  </a:lnTo>
                  <a:lnTo>
                    <a:pt x="2023618" y="1432306"/>
                  </a:lnTo>
                  <a:lnTo>
                    <a:pt x="0" y="14323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4"/>
              <a:stretch>
                <a:fillRect l="-182" t="0" r="-183" b="0"/>
              </a:stretch>
            </a:blipFill>
          </p:spPr>
        </p:sp>
      </p:grpSp>
      <p:grpSp>
        <p:nvGrpSpPr>
          <p:cNvPr name="Group 27" id="27"/>
          <p:cNvGrpSpPr/>
          <p:nvPr/>
        </p:nvGrpSpPr>
        <p:grpSpPr>
          <a:xfrm rot="0">
            <a:off x="4852402" y="8300368"/>
            <a:ext cx="2239299" cy="497383"/>
            <a:chOff x="0" y="0"/>
            <a:chExt cx="2985732" cy="663177"/>
          </a:xfrm>
        </p:grpSpPr>
        <p:sp>
          <p:nvSpPr>
            <p:cNvPr name="Freeform 28" id="28"/>
            <p:cNvSpPr/>
            <p:nvPr/>
          </p:nvSpPr>
          <p:spPr>
            <a:xfrm flipH="false" flipV="false" rot="0">
              <a:off x="0" y="0"/>
              <a:ext cx="2985770" cy="663194"/>
            </a:xfrm>
            <a:custGeom>
              <a:avLst/>
              <a:gdLst/>
              <a:ahLst/>
              <a:cxnLst/>
              <a:rect r="r" b="b" t="t" l="l"/>
              <a:pathLst>
                <a:path h="663194" w="2985770">
                  <a:moveTo>
                    <a:pt x="0" y="0"/>
                  </a:moveTo>
                  <a:lnTo>
                    <a:pt x="2985770" y="0"/>
                  </a:lnTo>
                  <a:lnTo>
                    <a:pt x="2985770" y="663194"/>
                  </a:lnTo>
                  <a:lnTo>
                    <a:pt x="0" y="66319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5"/>
              <a:stretch>
                <a:fillRect l="0" t="-550" r="1" b="-548"/>
              </a:stretch>
            </a:blipFill>
          </p:spPr>
        </p:sp>
      </p:grpSp>
      <p:grpSp>
        <p:nvGrpSpPr>
          <p:cNvPr name="Group 29" id="29"/>
          <p:cNvGrpSpPr/>
          <p:nvPr/>
        </p:nvGrpSpPr>
        <p:grpSpPr>
          <a:xfrm rot="0">
            <a:off x="2925558" y="7201220"/>
            <a:ext cx="1618365" cy="461498"/>
            <a:chOff x="0" y="0"/>
            <a:chExt cx="2157820" cy="615331"/>
          </a:xfrm>
        </p:grpSpPr>
        <p:sp>
          <p:nvSpPr>
            <p:cNvPr name="Freeform 30" id="30"/>
            <p:cNvSpPr/>
            <p:nvPr/>
          </p:nvSpPr>
          <p:spPr>
            <a:xfrm flipH="false" flipV="false" rot="0">
              <a:off x="0" y="0"/>
              <a:ext cx="2157857" cy="615315"/>
            </a:xfrm>
            <a:custGeom>
              <a:avLst/>
              <a:gdLst/>
              <a:ahLst/>
              <a:cxnLst/>
              <a:rect r="r" b="b" t="t" l="l"/>
              <a:pathLst>
                <a:path h="615315" w="2157857">
                  <a:moveTo>
                    <a:pt x="0" y="0"/>
                  </a:moveTo>
                  <a:lnTo>
                    <a:pt x="2157857" y="0"/>
                  </a:lnTo>
                  <a:lnTo>
                    <a:pt x="2157857" y="615315"/>
                  </a:lnTo>
                  <a:lnTo>
                    <a:pt x="0" y="61531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6"/>
              <a:stretch>
                <a:fillRect l="0" t="-448" r="1" b="-450"/>
              </a:stretch>
            </a:blipFill>
          </p:spPr>
        </p:sp>
      </p:grpSp>
      <p:grpSp>
        <p:nvGrpSpPr>
          <p:cNvPr name="Group 31" id="31"/>
          <p:cNvGrpSpPr/>
          <p:nvPr/>
        </p:nvGrpSpPr>
        <p:grpSpPr>
          <a:xfrm rot="0">
            <a:off x="13333609" y="4467423"/>
            <a:ext cx="3737018" cy="559404"/>
            <a:chOff x="0" y="0"/>
            <a:chExt cx="4982691" cy="745872"/>
          </a:xfrm>
        </p:grpSpPr>
        <p:sp>
          <p:nvSpPr>
            <p:cNvPr name="Freeform 32" id="32"/>
            <p:cNvSpPr/>
            <p:nvPr/>
          </p:nvSpPr>
          <p:spPr>
            <a:xfrm flipH="false" flipV="false" rot="0">
              <a:off x="0" y="0"/>
              <a:ext cx="4982718" cy="745871"/>
            </a:xfrm>
            <a:custGeom>
              <a:avLst/>
              <a:gdLst/>
              <a:ahLst/>
              <a:cxnLst/>
              <a:rect r="r" b="b" t="t" l="l"/>
              <a:pathLst>
                <a:path h="745871" w="4982718">
                  <a:moveTo>
                    <a:pt x="0" y="0"/>
                  </a:moveTo>
                  <a:lnTo>
                    <a:pt x="4982718" y="0"/>
                  </a:lnTo>
                  <a:lnTo>
                    <a:pt x="4982718" y="745871"/>
                  </a:lnTo>
                  <a:lnTo>
                    <a:pt x="0" y="74587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7"/>
              <a:stretch>
                <a:fillRect l="0" t="-205" r="0" b="-205"/>
              </a:stretch>
            </a:blipFill>
          </p:spPr>
        </p:sp>
      </p:grpSp>
      <p:grpSp>
        <p:nvGrpSpPr>
          <p:cNvPr name="Group 33" id="33"/>
          <p:cNvGrpSpPr/>
          <p:nvPr/>
        </p:nvGrpSpPr>
        <p:grpSpPr>
          <a:xfrm rot="0">
            <a:off x="15244547" y="8363984"/>
            <a:ext cx="2410088" cy="804758"/>
            <a:chOff x="0" y="0"/>
            <a:chExt cx="3213451" cy="1073011"/>
          </a:xfrm>
        </p:grpSpPr>
        <p:sp>
          <p:nvSpPr>
            <p:cNvPr name="Freeform 34" id="34"/>
            <p:cNvSpPr/>
            <p:nvPr/>
          </p:nvSpPr>
          <p:spPr>
            <a:xfrm flipH="false" flipV="false" rot="0">
              <a:off x="0" y="0"/>
              <a:ext cx="3213481" cy="1073023"/>
            </a:xfrm>
            <a:custGeom>
              <a:avLst/>
              <a:gdLst/>
              <a:ahLst/>
              <a:cxnLst/>
              <a:rect r="r" b="b" t="t" l="l"/>
              <a:pathLst>
                <a:path h="1073023" w="3213481">
                  <a:moveTo>
                    <a:pt x="0" y="0"/>
                  </a:moveTo>
                  <a:lnTo>
                    <a:pt x="3213481" y="0"/>
                  </a:lnTo>
                  <a:lnTo>
                    <a:pt x="3213481" y="1073023"/>
                  </a:lnTo>
                  <a:lnTo>
                    <a:pt x="0" y="107302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8"/>
              <a:stretch>
                <a:fillRect l="0" t="-148" r="0" b="-147"/>
              </a:stretch>
            </a:blipFill>
          </p:spPr>
        </p:sp>
      </p:grpSp>
      <p:grpSp>
        <p:nvGrpSpPr>
          <p:cNvPr name="Group 35" id="35"/>
          <p:cNvGrpSpPr/>
          <p:nvPr/>
        </p:nvGrpSpPr>
        <p:grpSpPr>
          <a:xfrm rot="0">
            <a:off x="882817" y="3945265"/>
            <a:ext cx="2521023" cy="709137"/>
            <a:chOff x="0" y="0"/>
            <a:chExt cx="3361364" cy="945516"/>
          </a:xfrm>
        </p:grpSpPr>
        <p:sp>
          <p:nvSpPr>
            <p:cNvPr name="Freeform 36" id="36"/>
            <p:cNvSpPr/>
            <p:nvPr/>
          </p:nvSpPr>
          <p:spPr>
            <a:xfrm flipH="false" flipV="false" rot="0">
              <a:off x="0" y="0"/>
              <a:ext cx="3361309" cy="945515"/>
            </a:xfrm>
            <a:custGeom>
              <a:avLst/>
              <a:gdLst/>
              <a:ahLst/>
              <a:cxnLst/>
              <a:rect r="r" b="b" t="t" l="l"/>
              <a:pathLst>
                <a:path h="945515" w="3361309">
                  <a:moveTo>
                    <a:pt x="0" y="0"/>
                  </a:moveTo>
                  <a:lnTo>
                    <a:pt x="3361309" y="0"/>
                  </a:lnTo>
                  <a:lnTo>
                    <a:pt x="3361309" y="945515"/>
                  </a:lnTo>
                  <a:lnTo>
                    <a:pt x="0" y="94551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9"/>
              <a:stretch>
                <a:fillRect l="0" t="-89" r="-1" b="-90"/>
              </a:stretch>
            </a:blipFill>
          </p:spPr>
        </p:sp>
      </p:grpSp>
      <p:grpSp>
        <p:nvGrpSpPr>
          <p:cNvPr name="Group 37" id="37"/>
          <p:cNvGrpSpPr/>
          <p:nvPr/>
        </p:nvGrpSpPr>
        <p:grpSpPr>
          <a:xfrm rot="0">
            <a:off x="1255636" y="6086222"/>
            <a:ext cx="2233394" cy="579493"/>
            <a:chOff x="0" y="0"/>
            <a:chExt cx="2977859" cy="772657"/>
          </a:xfrm>
        </p:grpSpPr>
        <p:sp>
          <p:nvSpPr>
            <p:cNvPr name="Freeform 38" id="38"/>
            <p:cNvSpPr/>
            <p:nvPr/>
          </p:nvSpPr>
          <p:spPr>
            <a:xfrm flipH="false" flipV="false" rot="0">
              <a:off x="0" y="0"/>
              <a:ext cx="2977896" cy="772668"/>
            </a:xfrm>
            <a:custGeom>
              <a:avLst/>
              <a:gdLst/>
              <a:ahLst/>
              <a:cxnLst/>
              <a:rect r="r" b="b" t="t" l="l"/>
              <a:pathLst>
                <a:path h="772668" w="2977896">
                  <a:moveTo>
                    <a:pt x="0" y="0"/>
                  </a:moveTo>
                  <a:lnTo>
                    <a:pt x="2977896" y="0"/>
                  </a:lnTo>
                  <a:lnTo>
                    <a:pt x="2977896" y="772668"/>
                  </a:lnTo>
                  <a:lnTo>
                    <a:pt x="0" y="77266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0"/>
              <a:stretch>
                <a:fillRect l="0" t="-504" r="1" b="-503"/>
              </a:stretch>
            </a:blipFill>
          </p:spPr>
        </p:sp>
      </p:grpSp>
      <p:grpSp>
        <p:nvGrpSpPr>
          <p:cNvPr name="Group 39" id="39"/>
          <p:cNvGrpSpPr/>
          <p:nvPr/>
        </p:nvGrpSpPr>
        <p:grpSpPr>
          <a:xfrm rot="0">
            <a:off x="5980497" y="7198933"/>
            <a:ext cx="3150067" cy="560744"/>
            <a:chOff x="0" y="0"/>
            <a:chExt cx="4200089" cy="747659"/>
          </a:xfrm>
        </p:grpSpPr>
        <p:sp>
          <p:nvSpPr>
            <p:cNvPr name="Freeform 40" id="40"/>
            <p:cNvSpPr/>
            <p:nvPr/>
          </p:nvSpPr>
          <p:spPr>
            <a:xfrm flipH="false" flipV="false" rot="0">
              <a:off x="0" y="0"/>
              <a:ext cx="4200144" cy="747649"/>
            </a:xfrm>
            <a:custGeom>
              <a:avLst/>
              <a:gdLst/>
              <a:ahLst/>
              <a:cxnLst/>
              <a:rect r="r" b="b" t="t" l="l"/>
              <a:pathLst>
                <a:path h="747649" w="4200144">
                  <a:moveTo>
                    <a:pt x="0" y="0"/>
                  </a:moveTo>
                  <a:lnTo>
                    <a:pt x="4200144" y="0"/>
                  </a:lnTo>
                  <a:lnTo>
                    <a:pt x="4200144" y="747649"/>
                  </a:lnTo>
                  <a:lnTo>
                    <a:pt x="0" y="74764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1"/>
              <a:stretch>
                <a:fillRect l="0" t="-63" r="1" b="-64"/>
              </a:stretch>
            </a:blipFill>
          </p:spPr>
        </p:sp>
      </p:grpSp>
      <p:grpSp>
        <p:nvGrpSpPr>
          <p:cNvPr name="Group 41" id="41"/>
          <p:cNvGrpSpPr/>
          <p:nvPr/>
        </p:nvGrpSpPr>
        <p:grpSpPr>
          <a:xfrm rot="0">
            <a:off x="12564210" y="8026954"/>
            <a:ext cx="1376297" cy="676518"/>
            <a:chOff x="0" y="0"/>
            <a:chExt cx="1835063" cy="902024"/>
          </a:xfrm>
        </p:grpSpPr>
        <p:sp>
          <p:nvSpPr>
            <p:cNvPr name="Freeform 42" id="42"/>
            <p:cNvSpPr/>
            <p:nvPr/>
          </p:nvSpPr>
          <p:spPr>
            <a:xfrm flipH="false" flipV="false" rot="0">
              <a:off x="0" y="0"/>
              <a:ext cx="1835023" cy="902081"/>
            </a:xfrm>
            <a:custGeom>
              <a:avLst/>
              <a:gdLst/>
              <a:ahLst/>
              <a:cxnLst/>
              <a:rect r="r" b="b" t="t" l="l"/>
              <a:pathLst>
                <a:path h="902081" w="1835023">
                  <a:moveTo>
                    <a:pt x="0" y="0"/>
                  </a:moveTo>
                  <a:lnTo>
                    <a:pt x="1835023" y="0"/>
                  </a:lnTo>
                  <a:lnTo>
                    <a:pt x="1835023" y="902081"/>
                  </a:lnTo>
                  <a:lnTo>
                    <a:pt x="0" y="90208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2"/>
              <a:stretch>
                <a:fillRect l="0" t="-231" r="-2" b="-225"/>
              </a:stretch>
            </a:blipFill>
          </p:spPr>
        </p:sp>
      </p:grpSp>
      <p:grpSp>
        <p:nvGrpSpPr>
          <p:cNvPr name="Group 43" id="43"/>
          <p:cNvGrpSpPr/>
          <p:nvPr/>
        </p:nvGrpSpPr>
        <p:grpSpPr>
          <a:xfrm rot="0">
            <a:off x="15729497" y="5652374"/>
            <a:ext cx="2093634" cy="1148123"/>
            <a:chOff x="0" y="0"/>
            <a:chExt cx="2791512" cy="1530831"/>
          </a:xfrm>
        </p:grpSpPr>
        <p:sp>
          <p:nvSpPr>
            <p:cNvPr name="Freeform 44" id="44"/>
            <p:cNvSpPr/>
            <p:nvPr/>
          </p:nvSpPr>
          <p:spPr>
            <a:xfrm flipH="false" flipV="false" rot="0">
              <a:off x="0" y="0"/>
              <a:ext cx="2791460" cy="1530858"/>
            </a:xfrm>
            <a:custGeom>
              <a:avLst/>
              <a:gdLst/>
              <a:ahLst/>
              <a:cxnLst/>
              <a:rect r="r" b="b" t="t" l="l"/>
              <a:pathLst>
                <a:path h="1530858" w="2791460">
                  <a:moveTo>
                    <a:pt x="0" y="0"/>
                  </a:moveTo>
                  <a:lnTo>
                    <a:pt x="2791460" y="0"/>
                  </a:lnTo>
                  <a:lnTo>
                    <a:pt x="2791460" y="1530858"/>
                  </a:lnTo>
                  <a:lnTo>
                    <a:pt x="0" y="153085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3"/>
              <a:stretch>
                <a:fillRect l="-12" t="0" r="-14" b="1"/>
              </a:stretch>
            </a:blipFill>
          </p:spPr>
        </p:sp>
      </p:grpSp>
      <p:grpSp>
        <p:nvGrpSpPr>
          <p:cNvPr name="Group 45" id="45"/>
          <p:cNvGrpSpPr/>
          <p:nvPr/>
        </p:nvGrpSpPr>
        <p:grpSpPr>
          <a:xfrm rot="0">
            <a:off x="1222219" y="8259781"/>
            <a:ext cx="2390572" cy="421066"/>
            <a:chOff x="0" y="0"/>
            <a:chExt cx="3187429" cy="561421"/>
          </a:xfrm>
        </p:grpSpPr>
        <p:sp>
          <p:nvSpPr>
            <p:cNvPr name="Freeform 46" id="46"/>
            <p:cNvSpPr/>
            <p:nvPr/>
          </p:nvSpPr>
          <p:spPr>
            <a:xfrm flipH="false" flipV="false" rot="0">
              <a:off x="0" y="0"/>
              <a:ext cx="3187446" cy="561467"/>
            </a:xfrm>
            <a:custGeom>
              <a:avLst/>
              <a:gdLst/>
              <a:ahLst/>
              <a:cxnLst/>
              <a:rect r="r" b="b" t="t" l="l"/>
              <a:pathLst>
                <a:path h="561467" w="3187446">
                  <a:moveTo>
                    <a:pt x="0" y="0"/>
                  </a:moveTo>
                  <a:lnTo>
                    <a:pt x="3187446" y="0"/>
                  </a:lnTo>
                  <a:lnTo>
                    <a:pt x="3187446" y="561467"/>
                  </a:lnTo>
                  <a:lnTo>
                    <a:pt x="0" y="56146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4"/>
              <a:stretch>
                <a:fillRect l="0" t="-570" r="0" b="-562"/>
              </a:stretch>
            </a:blipFill>
          </p:spPr>
        </p:sp>
      </p:grpSp>
      <p:grpSp>
        <p:nvGrpSpPr>
          <p:cNvPr name="Group 47" id="47"/>
          <p:cNvGrpSpPr/>
          <p:nvPr/>
        </p:nvGrpSpPr>
        <p:grpSpPr>
          <a:xfrm rot="0">
            <a:off x="2206999" y="4998373"/>
            <a:ext cx="1687915" cy="709137"/>
            <a:chOff x="0" y="0"/>
            <a:chExt cx="2250553" cy="945516"/>
          </a:xfrm>
        </p:grpSpPr>
        <p:sp>
          <p:nvSpPr>
            <p:cNvPr name="Freeform 48" id="48"/>
            <p:cNvSpPr/>
            <p:nvPr/>
          </p:nvSpPr>
          <p:spPr>
            <a:xfrm flipH="false" flipV="false" rot="0">
              <a:off x="0" y="0"/>
              <a:ext cx="2250567" cy="945515"/>
            </a:xfrm>
            <a:custGeom>
              <a:avLst/>
              <a:gdLst/>
              <a:ahLst/>
              <a:cxnLst/>
              <a:rect r="r" b="b" t="t" l="l"/>
              <a:pathLst>
                <a:path h="945515" w="2250567">
                  <a:moveTo>
                    <a:pt x="0" y="0"/>
                  </a:moveTo>
                  <a:lnTo>
                    <a:pt x="2250567" y="0"/>
                  </a:lnTo>
                  <a:lnTo>
                    <a:pt x="2250567" y="945515"/>
                  </a:lnTo>
                  <a:lnTo>
                    <a:pt x="0" y="94551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5"/>
              <a:stretch>
                <a:fillRect l="0" t="-89" r="0" b="-89"/>
              </a:stretch>
            </a:blipFill>
          </p:spPr>
        </p:sp>
      </p:grpSp>
    </p:spTree>
  </p:cSld>
  <p:clrMapOvr>
    <a:masterClrMapping/>
  </p:clrMapOvr>
  <p:transition spd="fast">
    <p:fade/>
  </p:transition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143" y="0"/>
            <a:ext cx="18285714" cy="10285714"/>
            <a:chOff x="0" y="0"/>
            <a:chExt cx="24380952" cy="13714285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0952" cy="13714222"/>
            </a:xfrm>
            <a:custGeom>
              <a:avLst/>
              <a:gdLst/>
              <a:ahLst/>
              <a:cxnLst/>
              <a:rect r="r" b="b" t="t" l="l"/>
              <a:pathLst>
                <a:path h="13714222" w="24380952">
                  <a:moveTo>
                    <a:pt x="0" y="0"/>
                  </a:moveTo>
                  <a:lnTo>
                    <a:pt x="24380952" y="0"/>
                  </a:lnTo>
                  <a:lnTo>
                    <a:pt x="24380952" y="13714222"/>
                  </a:lnTo>
                  <a:lnTo>
                    <a:pt x="0" y="1371422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0" t="0" r="0" b="0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0">
            <a:off x="5938117" y="373164"/>
            <a:ext cx="3468641" cy="693728"/>
            <a:chOff x="0" y="0"/>
            <a:chExt cx="4624855" cy="924971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4624832" cy="924941"/>
            </a:xfrm>
            <a:custGeom>
              <a:avLst/>
              <a:gdLst/>
              <a:ahLst/>
              <a:cxnLst/>
              <a:rect r="r" b="b" t="t" l="l"/>
              <a:pathLst>
                <a:path h="924941" w="4624832">
                  <a:moveTo>
                    <a:pt x="0" y="0"/>
                  </a:moveTo>
                  <a:lnTo>
                    <a:pt x="4624832" y="0"/>
                  </a:lnTo>
                  <a:lnTo>
                    <a:pt x="4624832" y="924941"/>
                  </a:lnTo>
                  <a:lnTo>
                    <a:pt x="0" y="92494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-112" t="0" r="-112" b="-3"/>
              </a:stretch>
            </a:blipFill>
          </p:spPr>
        </p:sp>
      </p:grpSp>
      <p:grpSp>
        <p:nvGrpSpPr>
          <p:cNvPr name="Group 6" id="6"/>
          <p:cNvGrpSpPr/>
          <p:nvPr/>
        </p:nvGrpSpPr>
        <p:grpSpPr>
          <a:xfrm rot="0">
            <a:off x="1285852" y="2165130"/>
            <a:ext cx="2223932" cy="2223932"/>
            <a:chOff x="0" y="0"/>
            <a:chExt cx="2965243" cy="2965243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2965196" cy="2965196"/>
            </a:xfrm>
            <a:custGeom>
              <a:avLst/>
              <a:gdLst/>
              <a:ahLst/>
              <a:cxnLst/>
              <a:rect r="r" b="b" t="t" l="l"/>
              <a:pathLst>
                <a:path h="2965196" w="2965196">
                  <a:moveTo>
                    <a:pt x="1482598" y="0"/>
                  </a:moveTo>
                  <a:cubicBezTo>
                    <a:pt x="663829" y="0"/>
                    <a:pt x="0" y="663829"/>
                    <a:pt x="0" y="1482598"/>
                  </a:cubicBezTo>
                  <a:cubicBezTo>
                    <a:pt x="0" y="2301367"/>
                    <a:pt x="663829" y="2965196"/>
                    <a:pt x="1482598" y="2965196"/>
                  </a:cubicBezTo>
                  <a:cubicBezTo>
                    <a:pt x="2301367" y="2965196"/>
                    <a:pt x="2965196" y="2301367"/>
                    <a:pt x="2965196" y="1482598"/>
                  </a:cubicBezTo>
                  <a:cubicBezTo>
                    <a:pt x="2965196" y="663829"/>
                    <a:pt x="2301494" y="0"/>
                    <a:pt x="1482598" y="0"/>
                  </a:cubicBezTo>
                  <a:close/>
                </a:path>
              </a:pathLst>
            </a:custGeom>
            <a:blipFill>
              <a:blip r:embed="rId5"/>
              <a:stretch>
                <a:fillRect l="-171639" t="-21025" r="-36883" b="-40434"/>
              </a:stretch>
            </a:blipFill>
          </p:spPr>
        </p:sp>
      </p:grpSp>
      <p:grpSp>
        <p:nvGrpSpPr>
          <p:cNvPr name="Group 8" id="8"/>
          <p:cNvGrpSpPr/>
          <p:nvPr/>
        </p:nvGrpSpPr>
        <p:grpSpPr>
          <a:xfrm rot="0">
            <a:off x="5356920" y="2451050"/>
            <a:ext cx="2223932" cy="2223932"/>
            <a:chOff x="0" y="0"/>
            <a:chExt cx="2965243" cy="2965243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2965196" cy="2965196"/>
            </a:xfrm>
            <a:custGeom>
              <a:avLst/>
              <a:gdLst/>
              <a:ahLst/>
              <a:cxnLst/>
              <a:rect r="r" b="b" t="t" l="l"/>
              <a:pathLst>
                <a:path h="2965196" w="2965196">
                  <a:moveTo>
                    <a:pt x="1482598" y="0"/>
                  </a:moveTo>
                  <a:cubicBezTo>
                    <a:pt x="663829" y="0"/>
                    <a:pt x="0" y="663829"/>
                    <a:pt x="0" y="1482598"/>
                  </a:cubicBezTo>
                  <a:cubicBezTo>
                    <a:pt x="0" y="2301367"/>
                    <a:pt x="663829" y="2965196"/>
                    <a:pt x="1482598" y="2965196"/>
                  </a:cubicBezTo>
                  <a:cubicBezTo>
                    <a:pt x="2301367" y="2965196"/>
                    <a:pt x="2965196" y="2301367"/>
                    <a:pt x="2965196" y="1482598"/>
                  </a:cubicBezTo>
                  <a:cubicBezTo>
                    <a:pt x="2965196" y="663829"/>
                    <a:pt x="2301494" y="0"/>
                    <a:pt x="1482598" y="0"/>
                  </a:cubicBezTo>
                  <a:close/>
                </a:path>
              </a:pathLst>
            </a:custGeom>
            <a:blipFill>
              <a:blip r:embed="rId6"/>
              <a:stretch>
                <a:fillRect l="-148452" t="-140922" r="-139846" b="-147377"/>
              </a:stretch>
            </a:blipFill>
          </p:spPr>
        </p:sp>
      </p:grpSp>
      <p:grpSp>
        <p:nvGrpSpPr>
          <p:cNvPr name="Group 10" id="10"/>
          <p:cNvGrpSpPr/>
          <p:nvPr/>
        </p:nvGrpSpPr>
        <p:grpSpPr>
          <a:xfrm rot="0">
            <a:off x="5762154" y="6002686"/>
            <a:ext cx="2223932" cy="2223932"/>
            <a:chOff x="0" y="0"/>
            <a:chExt cx="2965243" cy="2965243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2965196" cy="2965196"/>
            </a:xfrm>
            <a:custGeom>
              <a:avLst/>
              <a:gdLst/>
              <a:ahLst/>
              <a:cxnLst/>
              <a:rect r="r" b="b" t="t" l="l"/>
              <a:pathLst>
                <a:path h="2965196" w="2965196">
                  <a:moveTo>
                    <a:pt x="1482598" y="0"/>
                  </a:moveTo>
                  <a:cubicBezTo>
                    <a:pt x="663829" y="0"/>
                    <a:pt x="0" y="663829"/>
                    <a:pt x="0" y="1482598"/>
                  </a:cubicBezTo>
                  <a:cubicBezTo>
                    <a:pt x="0" y="2301367"/>
                    <a:pt x="663829" y="2965196"/>
                    <a:pt x="1482598" y="2965196"/>
                  </a:cubicBezTo>
                  <a:cubicBezTo>
                    <a:pt x="2301367" y="2965196"/>
                    <a:pt x="2965196" y="2301367"/>
                    <a:pt x="2965196" y="1482598"/>
                  </a:cubicBezTo>
                  <a:cubicBezTo>
                    <a:pt x="2965196" y="663829"/>
                    <a:pt x="2301494" y="0"/>
                    <a:pt x="1482598" y="0"/>
                  </a:cubicBezTo>
                  <a:close/>
                </a:path>
              </a:pathLst>
            </a:custGeom>
            <a:blipFill>
              <a:blip r:embed="rId7"/>
              <a:stretch>
                <a:fillRect l="-50560" t="-103809" r="-77991" b="-24742"/>
              </a:stretch>
            </a:blipFill>
          </p:spPr>
        </p:sp>
      </p:grpSp>
      <p:sp>
        <p:nvSpPr>
          <p:cNvPr name="Freeform 12" id="12"/>
          <p:cNvSpPr/>
          <p:nvPr/>
        </p:nvSpPr>
        <p:spPr>
          <a:xfrm flipH="false" flipV="false" rot="0">
            <a:off x="-118926" y="4589409"/>
            <a:ext cx="5801080" cy="5801080"/>
          </a:xfrm>
          <a:custGeom>
            <a:avLst/>
            <a:gdLst/>
            <a:ahLst/>
            <a:cxnLst/>
            <a:rect r="r" b="b" t="t" l="l"/>
            <a:pathLst>
              <a:path h="5801080" w="5801080">
                <a:moveTo>
                  <a:pt x="0" y="0"/>
                </a:moveTo>
                <a:lnTo>
                  <a:pt x="5801080" y="0"/>
                </a:lnTo>
                <a:lnTo>
                  <a:pt x="5801080" y="5801080"/>
                </a:lnTo>
                <a:lnTo>
                  <a:pt x="0" y="5801080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8979583" y="5596172"/>
            <a:ext cx="813029" cy="813029"/>
          </a:xfrm>
          <a:custGeom>
            <a:avLst/>
            <a:gdLst/>
            <a:ahLst/>
            <a:cxnLst/>
            <a:rect r="r" b="b" t="t" l="l"/>
            <a:pathLst>
              <a:path h="813029" w="813029">
                <a:moveTo>
                  <a:pt x="0" y="0"/>
                </a:moveTo>
                <a:lnTo>
                  <a:pt x="813028" y="0"/>
                </a:lnTo>
                <a:lnTo>
                  <a:pt x="813028" y="813028"/>
                </a:lnTo>
                <a:lnTo>
                  <a:pt x="0" y="813028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8762571" y="3662898"/>
            <a:ext cx="1115949" cy="1115949"/>
          </a:xfrm>
          <a:custGeom>
            <a:avLst/>
            <a:gdLst/>
            <a:ahLst/>
            <a:cxnLst/>
            <a:rect r="r" b="b" t="t" l="l"/>
            <a:pathLst>
              <a:path h="1115949" w="1115949">
                <a:moveTo>
                  <a:pt x="0" y="0"/>
                </a:moveTo>
                <a:lnTo>
                  <a:pt x="1115949" y="0"/>
                </a:lnTo>
                <a:lnTo>
                  <a:pt x="1115949" y="1115949"/>
                </a:lnTo>
                <a:lnTo>
                  <a:pt x="0" y="1115949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false" flipV="false" rot="0">
            <a:off x="8979583" y="7018800"/>
            <a:ext cx="1115437" cy="1333855"/>
          </a:xfrm>
          <a:custGeom>
            <a:avLst/>
            <a:gdLst/>
            <a:ahLst/>
            <a:cxnLst/>
            <a:rect r="r" b="b" t="t" l="l"/>
            <a:pathLst>
              <a:path h="1333855" w="1115437">
                <a:moveTo>
                  <a:pt x="0" y="0"/>
                </a:moveTo>
                <a:lnTo>
                  <a:pt x="1115436" y="0"/>
                </a:lnTo>
                <a:lnTo>
                  <a:pt x="1115436" y="1333856"/>
                </a:lnTo>
                <a:lnTo>
                  <a:pt x="0" y="1333856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6" id="16"/>
          <p:cNvSpPr txBox="true"/>
          <p:nvPr/>
        </p:nvSpPr>
        <p:spPr>
          <a:xfrm rot="0">
            <a:off x="5682154" y="1065072"/>
            <a:ext cx="4676876" cy="4629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40"/>
              </a:lnSpc>
            </a:pPr>
            <a:r>
              <a:rPr lang="en-US" sz="2799" b="true">
                <a:solidFill>
                  <a:srgbClr val="115641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GEOS AL-930 A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5560601" y="9753345"/>
            <a:ext cx="2364333" cy="50929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520"/>
              </a:lnSpc>
            </a:pPr>
            <a:r>
              <a:rPr lang="en-US" sz="2100" b="true">
                <a:solidFill>
                  <a:srgbClr val="185641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GERA.COM.UA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5001492" y="8356323"/>
            <a:ext cx="3745256" cy="77838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976"/>
              </a:lnSpc>
            </a:pPr>
            <a:r>
              <a:rPr lang="en-US" sz="2400" b="true">
                <a:solidFill>
                  <a:srgbClr val="115641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Автоматично сортує за номіналом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4702604" y="4909592"/>
            <a:ext cx="3532565" cy="70027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616"/>
              </a:lnSpc>
            </a:pPr>
            <a:r>
              <a:rPr lang="en-US" sz="2400" b="true">
                <a:solidFill>
                  <a:srgbClr val="115641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Зручний сенсорний дисплей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907933" y="4581108"/>
            <a:ext cx="2979771" cy="37642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616"/>
              </a:lnSpc>
            </a:pPr>
            <a:r>
              <a:rPr lang="en-US" sz="2400" b="true">
                <a:solidFill>
                  <a:srgbClr val="115641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Читає серійні номери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8537240" y="1921155"/>
            <a:ext cx="8961599" cy="11290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960"/>
              </a:lnSpc>
            </a:pPr>
            <a:r>
              <a:rPr lang="en-US" sz="2000" b="true">
                <a:solidFill>
                  <a:srgbClr val="115641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GEOS AL-930A</a:t>
            </a:r>
            <a:r>
              <a:rPr lang="en-US" sz="2000">
                <a:solidFill>
                  <a:srgbClr val="115641"/>
                </a:solidFill>
                <a:latin typeface="Calibri (MS)"/>
                <a:ea typeface="Calibri (MS)"/>
                <a:cs typeface="Calibri (MS)"/>
                <a:sym typeface="Calibri (MS)"/>
              </a:rPr>
              <a:t> — це сучасний сортувальник банкнот. Він автоматично розпізнає номінал, валюту, підраховує суму та фасує банкноти. Працює з гривнею, доларом США, євро, злотим, фунтом та іншими популярними валютами.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10496775" y="7400210"/>
            <a:ext cx="3671635" cy="96563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590"/>
              </a:lnSpc>
            </a:pPr>
            <a:r>
              <a:rPr lang="en-US" sz="2443" b="true">
                <a:solidFill>
                  <a:srgbClr val="115641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Калібрування сенсо</a:t>
            </a:r>
            <a:r>
              <a:rPr lang="en-US" sz="2443" b="true">
                <a:solidFill>
                  <a:srgbClr val="115641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ра</a:t>
            </a:r>
          </a:p>
          <a:p>
            <a:pPr algn="ctr">
              <a:lnSpc>
                <a:spcPts val="2383"/>
              </a:lnSpc>
            </a:pPr>
            <a:r>
              <a:rPr lang="en-US" sz="2248">
                <a:solidFill>
                  <a:srgbClr val="115641"/>
                </a:solidFill>
                <a:latin typeface="Calibri (MS)"/>
                <a:ea typeface="Calibri (MS)"/>
                <a:cs typeface="Calibri (MS)"/>
                <a:sym typeface="Calibri (MS)"/>
              </a:rPr>
              <a:t>можливість тонкого </a:t>
            </a:r>
            <a:r>
              <a:rPr lang="en-US" sz="2248">
                <a:solidFill>
                  <a:srgbClr val="115641"/>
                </a:solidFill>
                <a:latin typeface="Calibri (MS)"/>
                <a:ea typeface="Calibri (MS)"/>
                <a:cs typeface="Calibri (MS)"/>
                <a:sym typeface="Calibri (MS)"/>
              </a:rPr>
              <a:t>ручного калібрування сенсора 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10317165" y="3801287"/>
            <a:ext cx="3671635" cy="96563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590"/>
              </a:lnSpc>
            </a:pPr>
            <a:r>
              <a:rPr lang="en-US" sz="2443" b="true">
                <a:solidFill>
                  <a:srgbClr val="115641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Мультивалютна обробка</a:t>
            </a:r>
          </a:p>
          <a:p>
            <a:pPr algn="ctr">
              <a:lnSpc>
                <a:spcPts val="2383"/>
              </a:lnSpc>
            </a:pPr>
            <a:r>
              <a:rPr lang="en-US" sz="2248">
                <a:solidFill>
                  <a:srgbClr val="115641"/>
                </a:solidFill>
                <a:latin typeface="Calibri (MS)"/>
                <a:ea typeface="Calibri (MS)"/>
                <a:cs typeface="Calibri (MS)"/>
                <a:sym typeface="Calibri (MS)"/>
              </a:rPr>
              <a:t>рахує</a:t>
            </a:r>
            <a:r>
              <a:rPr lang="en-US" sz="2248">
                <a:solidFill>
                  <a:srgbClr val="115641"/>
                </a:solidFill>
                <a:latin typeface="Calibri (MS)"/>
                <a:ea typeface="Calibri (MS)"/>
                <a:cs typeface="Calibri (MS)"/>
                <a:sym typeface="Calibri (MS)"/>
              </a:rPr>
              <a:t> та сортує банкноти різних валют в одній пачці</a:t>
            </a:r>
          </a:p>
        </p:txBody>
      </p:sp>
      <p:sp>
        <p:nvSpPr>
          <p:cNvPr name="TextBox 24" id="24"/>
          <p:cNvSpPr txBox="true"/>
          <p:nvPr/>
        </p:nvSpPr>
        <p:spPr>
          <a:xfrm rot="0">
            <a:off x="10315433" y="5584413"/>
            <a:ext cx="3671635" cy="9887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616"/>
              </a:lnSpc>
            </a:pPr>
            <a:r>
              <a:rPr lang="en-US" sz="2468" b="true">
                <a:solidFill>
                  <a:srgbClr val="115641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CIS-детекція</a:t>
            </a:r>
          </a:p>
          <a:p>
            <a:pPr algn="ctr">
              <a:lnSpc>
                <a:spcPts val="2383"/>
              </a:lnSpc>
            </a:pPr>
            <a:r>
              <a:rPr lang="en-US" sz="2248">
                <a:solidFill>
                  <a:srgbClr val="115641"/>
                </a:solidFill>
                <a:latin typeface="Calibri (MS)"/>
                <a:ea typeface="Calibri (MS)"/>
                <a:cs typeface="Calibri (MS)"/>
                <a:sym typeface="Calibri (MS)"/>
              </a:rPr>
              <a:t>підвищена т</a:t>
            </a:r>
            <a:r>
              <a:rPr lang="en-US" sz="2248">
                <a:solidFill>
                  <a:srgbClr val="115641"/>
                </a:solidFill>
                <a:latin typeface="Calibri (MS)"/>
                <a:ea typeface="Calibri (MS)"/>
                <a:cs typeface="Calibri (MS)"/>
                <a:sym typeface="Calibri (MS)"/>
              </a:rPr>
              <a:t>очність виявлення фальшивок</a:t>
            </a:r>
          </a:p>
        </p:txBody>
      </p:sp>
      <p:sp>
        <p:nvSpPr>
          <p:cNvPr name="TextBox 25" id="25"/>
          <p:cNvSpPr txBox="true"/>
          <p:nvPr/>
        </p:nvSpPr>
        <p:spPr>
          <a:xfrm rot="0">
            <a:off x="14509891" y="3744595"/>
            <a:ext cx="3670425" cy="57708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240"/>
              </a:lnSpc>
            </a:pPr>
            <a:r>
              <a:rPr lang="en-US" sz="2000">
                <a:solidFill>
                  <a:srgbClr val="115641"/>
                </a:solidFill>
                <a:latin typeface="Calibri (MS)"/>
                <a:ea typeface="Calibri (MS)"/>
                <a:cs typeface="Calibri (MS)"/>
                <a:sym typeface="Calibri (MS)"/>
              </a:rPr>
              <a:t>Жив</a:t>
            </a:r>
            <a:r>
              <a:rPr lang="en-US" sz="2000">
                <a:solidFill>
                  <a:srgbClr val="115641"/>
                </a:solidFill>
                <a:latin typeface="Calibri (MS)"/>
                <a:ea typeface="Calibri (MS)"/>
                <a:cs typeface="Calibri (MS)"/>
                <a:sym typeface="Calibri (MS)"/>
              </a:rPr>
              <a:t>лення: </a:t>
            </a:r>
          </a:p>
          <a:p>
            <a:pPr algn="ctr">
              <a:lnSpc>
                <a:spcPts val="2240"/>
              </a:lnSpc>
            </a:pPr>
            <a:r>
              <a:rPr lang="en-US" sz="2000">
                <a:solidFill>
                  <a:srgbClr val="115641"/>
                </a:solidFill>
                <a:latin typeface="Calibri (MS)"/>
                <a:ea typeface="Calibri (MS)"/>
                <a:cs typeface="Calibri (MS)"/>
                <a:sym typeface="Calibri (MS)"/>
              </a:rPr>
              <a:t>2</a:t>
            </a:r>
            <a:r>
              <a:rPr lang="en-US" sz="2000">
                <a:solidFill>
                  <a:srgbClr val="115641"/>
                </a:solidFill>
                <a:latin typeface="Calibri (MS)"/>
                <a:ea typeface="Calibri (MS)"/>
                <a:cs typeface="Calibri (MS)"/>
                <a:sym typeface="Calibri (MS)"/>
              </a:rPr>
              <a:t>20 В / 50 Гц</a:t>
            </a:r>
          </a:p>
          <a:p>
            <a:pPr algn="ctr">
              <a:lnSpc>
                <a:spcPts val="1540"/>
              </a:lnSpc>
            </a:pPr>
          </a:p>
          <a:p>
            <a:pPr algn="ctr">
              <a:lnSpc>
                <a:spcPts val="1000"/>
              </a:lnSpc>
            </a:pPr>
          </a:p>
          <a:p>
            <a:pPr algn="ctr">
              <a:lnSpc>
                <a:spcPts val="1060"/>
              </a:lnSpc>
            </a:pPr>
            <a:r>
              <a:rPr lang="en-US" sz="2000">
                <a:solidFill>
                  <a:srgbClr val="115641"/>
                </a:solidFill>
                <a:latin typeface="Calibri (MS)"/>
                <a:ea typeface="Calibri (MS)"/>
                <a:cs typeface="Calibri (MS)"/>
                <a:sym typeface="Calibri (MS)"/>
              </a:rPr>
              <a:t>Дисп</a:t>
            </a:r>
            <a:r>
              <a:rPr lang="en-US" sz="2000">
                <a:solidFill>
                  <a:srgbClr val="115641"/>
                </a:solidFill>
                <a:latin typeface="Calibri (MS)"/>
                <a:ea typeface="Calibri (MS)"/>
                <a:cs typeface="Calibri (MS)"/>
                <a:sym typeface="Calibri (MS)"/>
              </a:rPr>
              <a:t>лей: </a:t>
            </a:r>
          </a:p>
          <a:p>
            <a:pPr algn="ctr">
              <a:lnSpc>
                <a:spcPts val="3280"/>
              </a:lnSpc>
            </a:pPr>
            <a:r>
              <a:rPr lang="en-US" sz="2000">
                <a:solidFill>
                  <a:srgbClr val="115641"/>
                </a:solidFill>
                <a:latin typeface="Calibri (MS)"/>
                <a:ea typeface="Calibri (MS)"/>
                <a:cs typeface="Calibri (MS)"/>
                <a:sym typeface="Calibri (MS)"/>
              </a:rPr>
              <a:t>4,5''</a:t>
            </a:r>
            <a:r>
              <a:rPr lang="en-US" sz="2000">
                <a:solidFill>
                  <a:srgbClr val="115641"/>
                </a:solidFill>
                <a:latin typeface="Calibri (MS)"/>
                <a:ea typeface="Calibri (MS)"/>
                <a:cs typeface="Calibri (MS)"/>
                <a:sym typeface="Calibri (MS)"/>
              </a:rPr>
              <a:t> сенсорний кольоровий</a:t>
            </a:r>
          </a:p>
          <a:p>
            <a:pPr algn="ctr">
              <a:lnSpc>
                <a:spcPts val="2520"/>
              </a:lnSpc>
            </a:pPr>
          </a:p>
          <a:p>
            <a:pPr algn="ctr">
              <a:lnSpc>
                <a:spcPts val="2080"/>
              </a:lnSpc>
            </a:pPr>
            <a:r>
              <a:rPr lang="en-US" sz="2000">
                <a:solidFill>
                  <a:srgbClr val="115641"/>
                </a:solidFill>
                <a:latin typeface="Calibri (MS)"/>
                <a:ea typeface="Calibri (MS)"/>
                <a:cs typeface="Calibri (MS)"/>
                <a:sym typeface="Calibri (MS)"/>
              </a:rPr>
              <a:t>Швидкість перевірки: </a:t>
            </a:r>
          </a:p>
          <a:p>
            <a:pPr algn="ctr">
              <a:lnSpc>
                <a:spcPts val="2080"/>
              </a:lnSpc>
            </a:pPr>
            <a:r>
              <a:rPr lang="en-US" sz="2000">
                <a:solidFill>
                  <a:srgbClr val="115641"/>
                </a:solidFill>
                <a:latin typeface="Calibri (MS)"/>
                <a:ea typeface="Calibri (MS)"/>
                <a:cs typeface="Calibri (MS)"/>
                <a:sym typeface="Calibri (MS)"/>
              </a:rPr>
              <a:t>800 / 1000 / 1200 / 1500 </a:t>
            </a:r>
          </a:p>
          <a:p>
            <a:pPr algn="ctr">
              <a:lnSpc>
                <a:spcPts val="2080"/>
              </a:lnSpc>
            </a:pPr>
            <a:r>
              <a:rPr lang="en-US" sz="2000">
                <a:solidFill>
                  <a:srgbClr val="115641"/>
                </a:solidFill>
                <a:latin typeface="Calibri (MS)"/>
                <a:ea typeface="Calibri (MS)"/>
                <a:cs typeface="Calibri (MS)"/>
                <a:sym typeface="Calibri (MS)"/>
              </a:rPr>
              <a:t>банкнот/хв</a:t>
            </a:r>
          </a:p>
          <a:p>
            <a:pPr algn="ctr">
              <a:lnSpc>
                <a:spcPts val="2220"/>
              </a:lnSpc>
            </a:pPr>
          </a:p>
          <a:p>
            <a:pPr algn="ctr">
              <a:lnSpc>
                <a:spcPts val="2100"/>
              </a:lnSpc>
            </a:pPr>
            <a:r>
              <a:rPr lang="en-US" sz="2000">
                <a:solidFill>
                  <a:srgbClr val="115641"/>
                </a:solidFill>
                <a:latin typeface="Calibri (MS)"/>
                <a:ea typeface="Calibri (MS)"/>
                <a:cs typeface="Calibri (MS)"/>
                <a:sym typeface="Calibri (MS)"/>
              </a:rPr>
              <a:t>Детекція</a:t>
            </a:r>
            <a:r>
              <a:rPr lang="en-US" sz="2000">
                <a:solidFill>
                  <a:srgbClr val="115641"/>
                </a:solidFill>
                <a:latin typeface="Calibri (MS)"/>
                <a:ea typeface="Calibri (MS)"/>
                <a:cs typeface="Calibri (MS)"/>
                <a:sym typeface="Calibri (MS)"/>
              </a:rPr>
              <a:t>: </a:t>
            </a:r>
          </a:p>
          <a:p>
            <a:pPr algn="ctr">
              <a:lnSpc>
                <a:spcPts val="2100"/>
              </a:lnSpc>
            </a:pPr>
            <a:r>
              <a:rPr lang="en-US" sz="2000">
                <a:solidFill>
                  <a:srgbClr val="115641"/>
                </a:solidFill>
                <a:latin typeface="Calibri (MS)"/>
                <a:ea typeface="Calibri (MS)"/>
                <a:cs typeface="Calibri (MS)"/>
                <a:sym typeface="Calibri (MS)"/>
              </a:rPr>
              <a:t>UV / IR</a:t>
            </a:r>
            <a:r>
              <a:rPr lang="en-US" sz="2000">
                <a:solidFill>
                  <a:srgbClr val="115641"/>
                </a:solidFill>
                <a:latin typeface="Calibri (MS)"/>
                <a:ea typeface="Calibri (MS)"/>
                <a:cs typeface="Calibri (MS)"/>
                <a:sym typeface="Calibri (MS)"/>
              </a:rPr>
              <a:t> / MG / dual CIS</a:t>
            </a:r>
          </a:p>
          <a:p>
            <a:pPr algn="ctr">
              <a:lnSpc>
                <a:spcPts val="2980"/>
              </a:lnSpc>
            </a:pPr>
          </a:p>
          <a:p>
            <a:pPr algn="ctr">
              <a:lnSpc>
                <a:spcPts val="1880"/>
              </a:lnSpc>
            </a:pPr>
            <a:r>
              <a:rPr lang="en-US" sz="2000">
                <a:solidFill>
                  <a:srgbClr val="115641"/>
                </a:solidFill>
                <a:latin typeface="Calibri (MS)"/>
                <a:ea typeface="Calibri (MS)"/>
                <a:cs typeface="Calibri (MS)"/>
                <a:sym typeface="Calibri (MS)"/>
              </a:rPr>
              <a:t>Габарити: </a:t>
            </a:r>
          </a:p>
          <a:p>
            <a:pPr algn="ctr">
              <a:lnSpc>
                <a:spcPts val="1879"/>
              </a:lnSpc>
            </a:pPr>
            <a:r>
              <a:rPr lang="en-US" sz="2000">
                <a:solidFill>
                  <a:srgbClr val="115641"/>
                </a:solidFill>
                <a:latin typeface="Calibri (MS)"/>
                <a:ea typeface="Calibri (MS)"/>
                <a:cs typeface="Calibri (MS)"/>
                <a:sym typeface="Calibri (MS)"/>
              </a:rPr>
              <a:t>265 х 23</a:t>
            </a:r>
            <a:r>
              <a:rPr lang="en-US" sz="2000">
                <a:solidFill>
                  <a:srgbClr val="115641"/>
                </a:solidFill>
                <a:latin typeface="Calibri (MS)"/>
                <a:ea typeface="Calibri (MS)"/>
                <a:cs typeface="Calibri (MS)"/>
                <a:sym typeface="Calibri (MS)"/>
              </a:rPr>
              <a:t>5 х 230 мм</a:t>
            </a:r>
          </a:p>
          <a:p>
            <a:pPr algn="ctr">
              <a:lnSpc>
                <a:spcPts val="1880"/>
              </a:lnSpc>
            </a:pPr>
          </a:p>
          <a:p>
            <a:pPr algn="ctr">
              <a:lnSpc>
                <a:spcPts val="2080"/>
              </a:lnSpc>
            </a:pPr>
            <a:r>
              <a:rPr lang="en-US" sz="2000">
                <a:solidFill>
                  <a:srgbClr val="115641"/>
                </a:solidFill>
                <a:latin typeface="Calibri (MS)"/>
                <a:ea typeface="Calibri (MS)"/>
                <a:cs typeface="Calibri (MS)"/>
                <a:sym typeface="Calibri (MS)"/>
              </a:rPr>
              <a:t>Вага: </a:t>
            </a:r>
          </a:p>
          <a:p>
            <a:pPr algn="ctr">
              <a:lnSpc>
                <a:spcPts val="2080"/>
              </a:lnSpc>
            </a:pPr>
            <a:r>
              <a:rPr lang="en-US" sz="2000">
                <a:solidFill>
                  <a:srgbClr val="115641"/>
                </a:solidFill>
                <a:latin typeface="Calibri (MS)"/>
                <a:ea typeface="Calibri (MS)"/>
                <a:cs typeface="Calibri (MS)"/>
                <a:sym typeface="Calibri (MS)"/>
              </a:rPr>
              <a:t>6,</a:t>
            </a:r>
            <a:r>
              <a:rPr lang="en-US" sz="2000">
                <a:solidFill>
                  <a:srgbClr val="115641"/>
                </a:solidFill>
                <a:latin typeface="Calibri (MS)"/>
                <a:ea typeface="Calibri (MS)"/>
                <a:cs typeface="Calibri (MS)"/>
                <a:sym typeface="Calibri (MS)"/>
              </a:rPr>
              <a:t>5 кг</a:t>
            </a:r>
          </a:p>
          <a:p>
            <a:pPr algn="ctr">
              <a:lnSpc>
                <a:spcPts val="2080"/>
              </a:lnSpc>
            </a:pPr>
          </a:p>
          <a:p>
            <a:pPr algn="ctr">
              <a:lnSpc>
                <a:spcPts val="2280"/>
              </a:lnSpc>
            </a:pPr>
            <a:r>
              <a:rPr lang="en-US" sz="2000">
                <a:solidFill>
                  <a:srgbClr val="115641"/>
                </a:solidFill>
                <a:latin typeface="Calibri (MS)"/>
                <a:ea typeface="Calibri (MS)"/>
                <a:cs typeface="Calibri (MS)"/>
                <a:sym typeface="Calibri (MS)"/>
              </a:rPr>
              <a:t>Гарантія: </a:t>
            </a:r>
          </a:p>
          <a:p>
            <a:pPr algn="ctr">
              <a:lnSpc>
                <a:spcPts val="2279"/>
              </a:lnSpc>
            </a:pPr>
            <a:r>
              <a:rPr lang="en-US" sz="2000">
                <a:solidFill>
                  <a:srgbClr val="115641"/>
                </a:solidFill>
                <a:latin typeface="Calibri (MS)"/>
                <a:ea typeface="Calibri (MS)"/>
                <a:cs typeface="Calibri (MS)"/>
                <a:sym typeface="Calibri (MS)"/>
              </a:rPr>
              <a:t>12 місяців</a:t>
            </a:r>
          </a:p>
        </p:txBody>
      </p:sp>
      <p:sp>
        <p:nvSpPr>
          <p:cNvPr name="TextBox 26" id="26"/>
          <p:cNvSpPr txBox="true"/>
          <p:nvPr/>
        </p:nvSpPr>
        <p:spPr>
          <a:xfrm rot="0">
            <a:off x="15100769" y="2972334"/>
            <a:ext cx="2398070" cy="69056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737"/>
              </a:lnSpc>
            </a:pPr>
            <a:r>
              <a:rPr lang="en-US" sz="2499" b="true">
                <a:solidFill>
                  <a:srgbClr val="115641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Характеристики</a:t>
            </a:r>
          </a:p>
        </p:txBody>
      </p:sp>
    </p:spTree>
  </p:cSld>
  <p:clrMapOvr>
    <a:masterClrMapping/>
  </p:clrMapOvr>
  <p:transition spd="fast">
    <p:fade/>
  </p:transition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143" y="642"/>
            <a:ext cx="18285714" cy="10285714"/>
            <a:chOff x="0" y="0"/>
            <a:chExt cx="24380952" cy="13714285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0952" cy="13714222"/>
            </a:xfrm>
            <a:custGeom>
              <a:avLst/>
              <a:gdLst/>
              <a:ahLst/>
              <a:cxnLst/>
              <a:rect r="r" b="b" t="t" l="l"/>
              <a:pathLst>
                <a:path h="13714222" w="24380952">
                  <a:moveTo>
                    <a:pt x="0" y="0"/>
                  </a:moveTo>
                  <a:lnTo>
                    <a:pt x="24380952" y="0"/>
                  </a:lnTo>
                  <a:lnTo>
                    <a:pt x="24380952" y="13714222"/>
                  </a:lnTo>
                  <a:lnTo>
                    <a:pt x="0" y="1371422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0" t="0" r="0" b="0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0">
            <a:off x="6067916" y="245273"/>
            <a:ext cx="3468641" cy="693728"/>
            <a:chOff x="0" y="0"/>
            <a:chExt cx="4624855" cy="924971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4624832" cy="924941"/>
            </a:xfrm>
            <a:custGeom>
              <a:avLst/>
              <a:gdLst/>
              <a:ahLst/>
              <a:cxnLst/>
              <a:rect r="r" b="b" t="t" l="l"/>
              <a:pathLst>
                <a:path h="924941" w="4624832">
                  <a:moveTo>
                    <a:pt x="0" y="0"/>
                  </a:moveTo>
                  <a:lnTo>
                    <a:pt x="4624832" y="0"/>
                  </a:lnTo>
                  <a:lnTo>
                    <a:pt x="4624832" y="924941"/>
                  </a:lnTo>
                  <a:lnTo>
                    <a:pt x="0" y="92494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-112" t="0" r="-112" b="-3"/>
              </a:stretch>
            </a:blipFill>
          </p:spPr>
        </p:sp>
      </p:grpSp>
      <p:sp>
        <p:nvSpPr>
          <p:cNvPr name="TextBox 6" id="6"/>
          <p:cNvSpPr txBox="true"/>
          <p:nvPr/>
        </p:nvSpPr>
        <p:spPr>
          <a:xfrm rot="0">
            <a:off x="5473336" y="951568"/>
            <a:ext cx="4673187" cy="65401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40"/>
              </a:lnSpc>
            </a:pPr>
            <a:r>
              <a:rPr lang="en-US" sz="2700" b="true">
                <a:solidFill>
                  <a:srgbClr val="185641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СЕРВІС ТА ПІДТРИМКА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5517252" y="9757449"/>
            <a:ext cx="2126204" cy="46279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520"/>
              </a:lnSpc>
            </a:pPr>
            <a:r>
              <a:rPr lang="en-US" sz="2100" b="true">
                <a:solidFill>
                  <a:srgbClr val="185641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GERA.COM.UA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1751121" y="1971020"/>
            <a:ext cx="6237515" cy="31572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240"/>
              </a:lnSpc>
            </a:pPr>
          </a:p>
          <a:p>
            <a:pPr algn="just">
              <a:lnSpc>
                <a:spcPts val="3240"/>
              </a:lnSpc>
            </a:pPr>
            <a:r>
              <a:rPr lang="en-US" sz="2000">
                <a:solidFill>
                  <a:srgbClr val="185641"/>
                </a:solidFill>
                <a:latin typeface="Calibri (MS)"/>
                <a:ea typeface="Calibri (MS)"/>
                <a:cs typeface="Calibri (MS)"/>
                <a:sym typeface="Calibri (MS)"/>
              </a:rPr>
              <a:t> Наша команда технічних спеціалістів допоможе вам на всіх етапах роботи з обладнанням: від підключення та налаштування — до інтеграції в облікові системи та діагностики.</a:t>
            </a:r>
          </a:p>
          <a:p>
            <a:pPr algn="just">
              <a:lnSpc>
                <a:spcPts val="3240"/>
              </a:lnSpc>
            </a:pPr>
            <a:r>
              <a:rPr lang="en-US" sz="2000">
                <a:solidFill>
                  <a:srgbClr val="185641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</a:p>
          <a:p>
            <a:pPr algn="just">
              <a:lnSpc>
                <a:spcPts val="3240"/>
              </a:lnSpc>
            </a:pPr>
          </a:p>
        </p:txBody>
      </p:sp>
      <p:grpSp>
        <p:nvGrpSpPr>
          <p:cNvPr name="Group 9" id="9"/>
          <p:cNvGrpSpPr/>
          <p:nvPr/>
        </p:nvGrpSpPr>
        <p:grpSpPr>
          <a:xfrm rot="0">
            <a:off x="1751121" y="4918074"/>
            <a:ext cx="6237516" cy="3555384"/>
            <a:chOff x="0" y="0"/>
            <a:chExt cx="8316688" cy="4740512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8316722" cy="4740529"/>
            </a:xfrm>
            <a:custGeom>
              <a:avLst/>
              <a:gdLst/>
              <a:ahLst/>
              <a:cxnLst/>
              <a:rect r="r" b="b" t="t" l="l"/>
              <a:pathLst>
                <a:path h="4740529" w="8316722">
                  <a:moveTo>
                    <a:pt x="0" y="0"/>
                  </a:moveTo>
                  <a:lnTo>
                    <a:pt x="8316722" y="0"/>
                  </a:lnTo>
                  <a:lnTo>
                    <a:pt x="8316722" y="4740529"/>
                  </a:lnTo>
                  <a:lnTo>
                    <a:pt x="0" y="474052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l="0" t="0" r="0" b="0"/>
              </a:stretch>
            </a:blipFill>
          </p:spPr>
        </p:sp>
      </p:grpSp>
      <p:grpSp>
        <p:nvGrpSpPr>
          <p:cNvPr name="Group 11" id="11"/>
          <p:cNvGrpSpPr/>
          <p:nvPr/>
        </p:nvGrpSpPr>
        <p:grpSpPr>
          <a:xfrm rot="0">
            <a:off x="9977592" y="4986337"/>
            <a:ext cx="5871680" cy="3536229"/>
            <a:chOff x="0" y="0"/>
            <a:chExt cx="7828907" cy="4714972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7828915" cy="4715002"/>
            </a:xfrm>
            <a:custGeom>
              <a:avLst/>
              <a:gdLst/>
              <a:ahLst/>
              <a:cxnLst/>
              <a:rect r="r" b="b" t="t" l="l"/>
              <a:pathLst>
                <a:path h="4715002" w="7828915">
                  <a:moveTo>
                    <a:pt x="0" y="0"/>
                  </a:moveTo>
                  <a:lnTo>
                    <a:pt x="7828915" y="0"/>
                  </a:lnTo>
                  <a:lnTo>
                    <a:pt x="7828915" y="4715002"/>
                  </a:lnTo>
                  <a:lnTo>
                    <a:pt x="0" y="471500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/>
              <a:stretch>
                <a:fillRect l="0" t="-5256" r="0" b="-5255"/>
              </a:stretch>
            </a:blipFill>
          </p:spPr>
        </p:sp>
      </p:grpSp>
      <p:sp>
        <p:nvSpPr>
          <p:cNvPr name="TextBox 13" id="13"/>
          <p:cNvSpPr txBox="true"/>
          <p:nvPr/>
        </p:nvSpPr>
        <p:spPr>
          <a:xfrm rot="0">
            <a:off x="9965303" y="1936404"/>
            <a:ext cx="5863863" cy="237402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240"/>
              </a:lnSpc>
            </a:pPr>
          </a:p>
          <a:p>
            <a:pPr algn="just">
              <a:lnSpc>
                <a:spcPts val="3240"/>
              </a:lnSpc>
            </a:pPr>
            <a:r>
              <a:rPr lang="en-US" sz="2000">
                <a:solidFill>
                  <a:srgbClr val="185641"/>
                </a:solidFill>
                <a:latin typeface="Calibri (MS)"/>
                <a:ea typeface="Calibri (MS)"/>
                <a:cs typeface="Calibri (MS)"/>
                <a:sym typeface="Calibri (MS)"/>
              </a:rPr>
              <a:t> Сервісний центр GERA здійснює гарантійний та післягарантійний ремонт більшості видів обладнання.</a:t>
            </a:r>
          </a:p>
          <a:p>
            <a:pPr algn="just">
              <a:lnSpc>
                <a:spcPts val="3240"/>
              </a:lnSpc>
            </a:pPr>
            <a:r>
              <a:rPr lang="en-US" sz="2000">
                <a:solidFill>
                  <a:srgbClr val="185641"/>
                </a:solidFill>
                <a:latin typeface="Calibri (MS)"/>
                <a:ea typeface="Calibri (MS)"/>
                <a:cs typeface="Calibri (MS)"/>
                <a:sym typeface="Calibri (MS)"/>
              </a:rPr>
              <a:t>Має доступ до оригінальних запчастин відомих брендів — для швидкого й якісного обслуговування.</a:t>
            </a:r>
          </a:p>
          <a:p>
            <a:pPr algn="just">
              <a:lnSpc>
                <a:spcPts val="3240"/>
              </a:lnSpc>
            </a:pPr>
          </a:p>
        </p:txBody>
      </p:sp>
    </p:spTree>
  </p:cSld>
  <p:clrMapOvr>
    <a:masterClrMapping/>
  </p:clrMapOvr>
  <p:transition spd="fast">
    <p:fade/>
  </p:transition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143" y="642"/>
            <a:ext cx="18285714" cy="10285714"/>
            <a:chOff x="0" y="0"/>
            <a:chExt cx="24380952" cy="13714285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0952" cy="13714222"/>
            </a:xfrm>
            <a:custGeom>
              <a:avLst/>
              <a:gdLst/>
              <a:ahLst/>
              <a:cxnLst/>
              <a:rect r="r" b="b" t="t" l="l"/>
              <a:pathLst>
                <a:path h="13714222" w="24380952">
                  <a:moveTo>
                    <a:pt x="0" y="0"/>
                  </a:moveTo>
                  <a:lnTo>
                    <a:pt x="24380952" y="0"/>
                  </a:lnTo>
                  <a:lnTo>
                    <a:pt x="24380952" y="13714222"/>
                  </a:lnTo>
                  <a:lnTo>
                    <a:pt x="0" y="1371422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0" t="0" r="0" b="0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0">
            <a:off x="5867400" y="226572"/>
            <a:ext cx="3468641" cy="693728"/>
            <a:chOff x="0" y="0"/>
            <a:chExt cx="4624855" cy="924971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4624832" cy="924941"/>
            </a:xfrm>
            <a:custGeom>
              <a:avLst/>
              <a:gdLst/>
              <a:ahLst/>
              <a:cxnLst/>
              <a:rect r="r" b="b" t="t" l="l"/>
              <a:pathLst>
                <a:path h="924941" w="4624832">
                  <a:moveTo>
                    <a:pt x="0" y="0"/>
                  </a:moveTo>
                  <a:lnTo>
                    <a:pt x="4624832" y="0"/>
                  </a:lnTo>
                  <a:lnTo>
                    <a:pt x="4624832" y="924941"/>
                  </a:lnTo>
                  <a:lnTo>
                    <a:pt x="0" y="92494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-112" t="0" r="-112" b="-3"/>
              </a:stretch>
            </a:blipFill>
          </p:spPr>
        </p:sp>
      </p:grpSp>
      <p:sp>
        <p:nvSpPr>
          <p:cNvPr name="TextBox 6" id="6"/>
          <p:cNvSpPr txBox="true"/>
          <p:nvPr/>
        </p:nvSpPr>
        <p:spPr>
          <a:xfrm rot="0">
            <a:off x="5465962" y="971486"/>
            <a:ext cx="4676876" cy="65401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40"/>
              </a:lnSpc>
            </a:pPr>
            <a:r>
              <a:rPr lang="en-US" sz="2700" b="true">
                <a:solidFill>
                  <a:srgbClr val="185641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БАНКІВСЬКЕ ОБЛАДНАННЯ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5516928" y="9770920"/>
            <a:ext cx="2364328" cy="5092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520"/>
              </a:lnSpc>
            </a:pPr>
            <a:r>
              <a:rPr lang="en-US" sz="2100" b="true">
                <a:solidFill>
                  <a:srgbClr val="185641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GERA.COM.UA</a:t>
            </a:r>
          </a:p>
        </p:txBody>
      </p:sp>
      <p:grpSp>
        <p:nvGrpSpPr>
          <p:cNvPr name="Group 8" id="8"/>
          <p:cNvGrpSpPr/>
          <p:nvPr/>
        </p:nvGrpSpPr>
        <p:grpSpPr>
          <a:xfrm rot="0">
            <a:off x="1239264" y="3590261"/>
            <a:ext cx="2880670" cy="2880670"/>
            <a:chOff x="0" y="0"/>
            <a:chExt cx="3840893" cy="3840893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3840861" cy="3840861"/>
            </a:xfrm>
            <a:custGeom>
              <a:avLst/>
              <a:gdLst/>
              <a:ahLst/>
              <a:cxnLst/>
              <a:rect r="r" b="b" t="t" l="l"/>
              <a:pathLst>
                <a:path h="3840861" w="3840861">
                  <a:moveTo>
                    <a:pt x="0" y="0"/>
                  </a:moveTo>
                  <a:lnTo>
                    <a:pt x="3840861" y="0"/>
                  </a:lnTo>
                  <a:lnTo>
                    <a:pt x="3840861" y="3840861"/>
                  </a:lnTo>
                  <a:lnTo>
                    <a:pt x="0" y="384086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l="0" t="0" r="0" b="0"/>
              </a:stretch>
            </a:blipFill>
          </p:spPr>
        </p:sp>
      </p:grpSp>
      <p:sp>
        <p:nvSpPr>
          <p:cNvPr name="TextBox 10" id="10"/>
          <p:cNvSpPr txBox="true"/>
          <p:nvPr/>
        </p:nvSpPr>
        <p:spPr>
          <a:xfrm rot="0">
            <a:off x="2971800" y="1932495"/>
            <a:ext cx="10382553" cy="18709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40"/>
              </a:lnSpc>
            </a:pPr>
            <a:r>
              <a:rPr lang="en-US" sz="2700">
                <a:solidFill>
                  <a:srgbClr val="115641"/>
                </a:solidFill>
                <a:latin typeface="Calibri (MS)"/>
                <a:ea typeface="Calibri (MS)"/>
                <a:cs typeface="Calibri (MS)"/>
                <a:sym typeface="Calibri (MS)"/>
              </a:rPr>
              <a:t>Банківське обладнання в нашому асортименті — це прості рішення для швидкої й безпечної роботи з готівкою.</a:t>
            </a:r>
          </a:p>
          <a:p>
            <a:pPr algn="ctr">
              <a:lnSpc>
                <a:spcPts val="3240"/>
              </a:lnSpc>
            </a:pPr>
            <a:r>
              <a:rPr lang="en-US" sz="2700">
                <a:solidFill>
                  <a:srgbClr val="115641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</a:p>
        </p:txBody>
      </p:sp>
      <p:grpSp>
        <p:nvGrpSpPr>
          <p:cNvPr name="Group 11" id="11"/>
          <p:cNvGrpSpPr/>
          <p:nvPr/>
        </p:nvGrpSpPr>
        <p:grpSpPr>
          <a:xfrm rot="0">
            <a:off x="4223385" y="5349671"/>
            <a:ext cx="2880670" cy="2880670"/>
            <a:chOff x="0" y="0"/>
            <a:chExt cx="3840893" cy="3840893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3840861" cy="3840861"/>
            </a:xfrm>
            <a:custGeom>
              <a:avLst/>
              <a:gdLst/>
              <a:ahLst/>
              <a:cxnLst/>
              <a:rect r="r" b="b" t="t" l="l"/>
              <a:pathLst>
                <a:path h="3840861" w="3840861">
                  <a:moveTo>
                    <a:pt x="0" y="0"/>
                  </a:moveTo>
                  <a:lnTo>
                    <a:pt x="3840861" y="0"/>
                  </a:lnTo>
                  <a:lnTo>
                    <a:pt x="3840861" y="3840861"/>
                  </a:lnTo>
                  <a:lnTo>
                    <a:pt x="0" y="384086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/>
              <a:stretch>
                <a:fillRect l="0" t="0" r="0" b="0"/>
              </a:stretch>
            </a:blipFill>
          </p:spPr>
        </p:sp>
      </p:grpSp>
      <p:grpSp>
        <p:nvGrpSpPr>
          <p:cNvPr name="Group 13" id="13"/>
          <p:cNvGrpSpPr/>
          <p:nvPr/>
        </p:nvGrpSpPr>
        <p:grpSpPr>
          <a:xfrm rot="0">
            <a:off x="10965094" y="4933788"/>
            <a:ext cx="3150916" cy="3150916"/>
            <a:chOff x="0" y="0"/>
            <a:chExt cx="4201221" cy="4201221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4201160" cy="4201160"/>
            </a:xfrm>
            <a:custGeom>
              <a:avLst/>
              <a:gdLst/>
              <a:ahLst/>
              <a:cxnLst/>
              <a:rect r="r" b="b" t="t" l="l"/>
              <a:pathLst>
                <a:path h="4201160" w="4201160">
                  <a:moveTo>
                    <a:pt x="0" y="0"/>
                  </a:moveTo>
                  <a:lnTo>
                    <a:pt x="4201160" y="0"/>
                  </a:lnTo>
                  <a:lnTo>
                    <a:pt x="4201160" y="4201160"/>
                  </a:lnTo>
                  <a:lnTo>
                    <a:pt x="0" y="420116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/>
              <a:stretch>
                <a:fillRect l="0" t="0" r="-1" b="-1"/>
              </a:stretch>
            </a:blipFill>
          </p:spPr>
        </p:sp>
      </p:grpSp>
      <p:grpSp>
        <p:nvGrpSpPr>
          <p:cNvPr name="Group 15" id="15"/>
          <p:cNvGrpSpPr/>
          <p:nvPr/>
        </p:nvGrpSpPr>
        <p:grpSpPr>
          <a:xfrm rot="0">
            <a:off x="14662845" y="3353206"/>
            <a:ext cx="3279888" cy="3279888"/>
            <a:chOff x="0" y="0"/>
            <a:chExt cx="4373184" cy="4373184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4373245" cy="4373245"/>
            </a:xfrm>
            <a:custGeom>
              <a:avLst/>
              <a:gdLst/>
              <a:ahLst/>
              <a:cxnLst/>
              <a:rect r="r" b="b" t="t" l="l"/>
              <a:pathLst>
                <a:path h="4373245" w="4373245">
                  <a:moveTo>
                    <a:pt x="0" y="0"/>
                  </a:moveTo>
                  <a:lnTo>
                    <a:pt x="4373245" y="0"/>
                  </a:lnTo>
                  <a:lnTo>
                    <a:pt x="4373245" y="4373245"/>
                  </a:lnTo>
                  <a:lnTo>
                    <a:pt x="0" y="437324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/>
              <a:stretch>
                <a:fillRect l="0" t="0" r="1" b="1"/>
              </a:stretch>
            </a:blipFill>
          </p:spPr>
        </p:sp>
      </p:grpSp>
      <p:grpSp>
        <p:nvGrpSpPr>
          <p:cNvPr name="Group 17" id="17"/>
          <p:cNvGrpSpPr/>
          <p:nvPr/>
        </p:nvGrpSpPr>
        <p:grpSpPr>
          <a:xfrm rot="0">
            <a:off x="7128586" y="3730769"/>
            <a:ext cx="3706282" cy="3279888"/>
            <a:chOff x="0" y="0"/>
            <a:chExt cx="4941709" cy="4373184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0" y="0"/>
              <a:ext cx="4941697" cy="4373245"/>
            </a:xfrm>
            <a:custGeom>
              <a:avLst/>
              <a:gdLst/>
              <a:ahLst/>
              <a:cxnLst/>
              <a:rect r="r" b="b" t="t" l="l"/>
              <a:pathLst>
                <a:path h="4373245" w="4941697">
                  <a:moveTo>
                    <a:pt x="0" y="0"/>
                  </a:moveTo>
                  <a:lnTo>
                    <a:pt x="4941697" y="0"/>
                  </a:lnTo>
                  <a:lnTo>
                    <a:pt x="4941697" y="4373245"/>
                  </a:lnTo>
                  <a:lnTo>
                    <a:pt x="0" y="437324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9"/>
              <a:stretch>
                <a:fillRect l="0" t="-6500" r="0" b="-6498"/>
              </a:stretch>
            </a:blipFill>
          </p:spPr>
        </p:sp>
      </p:grpSp>
      <p:sp>
        <p:nvSpPr>
          <p:cNvPr name="TextBox 19" id="19"/>
          <p:cNvSpPr txBox="true"/>
          <p:nvPr/>
        </p:nvSpPr>
        <p:spPr>
          <a:xfrm rot="0">
            <a:off x="1292520" y="6379778"/>
            <a:ext cx="2776108" cy="136574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000"/>
              </a:lnSpc>
            </a:pPr>
            <a:r>
              <a:rPr lang="en-US" b="true" sz="2499" u="sng">
                <a:solidFill>
                  <a:srgbClr val="0000FF"/>
                </a:solidFill>
                <a:latin typeface="Calibri (MS) Bold"/>
                <a:ea typeface="Calibri (MS) Bold"/>
                <a:cs typeface="Calibri (MS) Bold"/>
                <a:sym typeface="Calibri (MS) Bold"/>
                <a:hlinkClick r:id="rId10" tooltip="https://gera.com.ua/obladnannya/bankvske-obladnannya/detektori-valyut/detektor-valut-geos-al-11/"/>
              </a:rPr>
              <a:t>Детектор валют GEOS AL-11</a:t>
            </a:r>
          </a:p>
          <a:p>
            <a:pPr algn="ctr">
              <a:lnSpc>
                <a:spcPts val="3000"/>
              </a:lnSpc>
            </a:pPr>
          </a:p>
        </p:txBody>
      </p:sp>
      <p:sp>
        <p:nvSpPr>
          <p:cNvPr name="TextBox 20" id="20"/>
          <p:cNvSpPr txBox="true"/>
          <p:nvPr/>
        </p:nvSpPr>
        <p:spPr>
          <a:xfrm rot="0">
            <a:off x="4223385" y="7892559"/>
            <a:ext cx="2776108" cy="105720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000"/>
              </a:lnSpc>
            </a:pPr>
            <a:r>
              <a:rPr lang="en-US" b="true" sz="2499" u="sng">
                <a:solidFill>
                  <a:srgbClr val="0000FF"/>
                </a:solidFill>
                <a:latin typeface="Calibri (MS) Bold"/>
                <a:ea typeface="Calibri (MS) Bold"/>
                <a:cs typeface="Calibri (MS) Bold"/>
                <a:sym typeface="Calibri (MS) Bold"/>
                <a:hlinkClick r:id="rId11" tooltip="https://gera.com.ua/obladnannya/bankvske-obladnannya/detektori-valyut/detektor-valut-geos-al-136t/"/>
              </a:rPr>
              <a:t>Детектор валют GEOS AL-136T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14693913" y="6379777"/>
            <a:ext cx="2776108" cy="105720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000"/>
              </a:lnSpc>
            </a:pPr>
            <a:r>
              <a:rPr lang="en-US" b="true" sz="2499" u="sng">
                <a:solidFill>
                  <a:srgbClr val="0000FF"/>
                </a:solidFill>
                <a:latin typeface="Calibri (MS) Bold"/>
                <a:ea typeface="Calibri (MS) Bold"/>
                <a:cs typeface="Calibri (MS) Bold"/>
                <a:sym typeface="Calibri (MS) Bold"/>
                <a:hlinkClick r:id="rId12" tooltip="https://gera.com.ua/obladnannya/bankvske-obladnannya/lchilniki-banknot/lichilnik-banknot-geos-al-800/"/>
              </a:rPr>
              <a:t>Лічильник банкнот GEOS AL-800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11326297" y="7820439"/>
            <a:ext cx="2776108" cy="105720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000"/>
              </a:lnSpc>
            </a:pPr>
            <a:r>
              <a:rPr lang="en-US" b="true" sz="2499" u="sng">
                <a:solidFill>
                  <a:srgbClr val="0000FF"/>
                </a:solidFill>
                <a:latin typeface="Calibri (MS) Bold"/>
                <a:ea typeface="Calibri (MS) Bold"/>
                <a:cs typeface="Calibri (MS) Bold"/>
                <a:sym typeface="Calibri (MS) Bold"/>
                <a:hlinkClick r:id="rId13" tooltip="https://gera.com.ua/obladnannya/bankvske-obladnannya/lchilniki-banknot/lichilnik-banknot-geos-al-5100/"/>
              </a:rPr>
              <a:t>Лічильник банкнот GEOS AL-5100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7327177" y="6708827"/>
            <a:ext cx="3150917" cy="174674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000"/>
              </a:lnSpc>
            </a:pPr>
            <a:r>
              <a:rPr lang="en-US" b="true" sz="2499" u="sng">
                <a:solidFill>
                  <a:srgbClr val="0000FF"/>
                </a:solidFill>
                <a:latin typeface="Calibri (MS) Bold"/>
                <a:ea typeface="Calibri (MS) Bold"/>
                <a:cs typeface="Calibri (MS) Bold"/>
                <a:sym typeface="Calibri (MS) Bold"/>
                <a:hlinkClick r:id="rId14" tooltip="https://gera.com.ua/obladnannya/bankvske-obladnannya/lchilniki-banknot/lichilnik-banknot-geos-al-930a/"/>
              </a:rPr>
              <a:t>Сортувальник банкнот GEOS AL-930 A мультивалютний</a:t>
            </a:r>
          </a:p>
          <a:p>
            <a:pPr algn="ctr">
              <a:lnSpc>
                <a:spcPts val="3000"/>
              </a:lnSpc>
            </a:pPr>
          </a:p>
        </p:txBody>
      </p:sp>
    </p:spTree>
  </p:cSld>
  <p:clrMapOvr>
    <a:masterClrMapping/>
  </p:clrMapOvr>
  <p:transition spd="fast">
    <p:fade/>
  </p:transition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143" y="642"/>
            <a:ext cx="18285714" cy="10285714"/>
            <a:chOff x="0" y="0"/>
            <a:chExt cx="24380952" cy="13714285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0952" cy="13714222"/>
            </a:xfrm>
            <a:custGeom>
              <a:avLst/>
              <a:gdLst/>
              <a:ahLst/>
              <a:cxnLst/>
              <a:rect r="r" b="b" t="t" l="l"/>
              <a:pathLst>
                <a:path h="13714222" w="24380952">
                  <a:moveTo>
                    <a:pt x="0" y="0"/>
                  </a:moveTo>
                  <a:lnTo>
                    <a:pt x="24380952" y="0"/>
                  </a:lnTo>
                  <a:lnTo>
                    <a:pt x="24380952" y="13714222"/>
                  </a:lnTo>
                  <a:lnTo>
                    <a:pt x="0" y="1371422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0" t="0" r="0" b="0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0">
            <a:off x="12005361" y="3377439"/>
            <a:ext cx="5300255" cy="3532122"/>
            <a:chOff x="0" y="0"/>
            <a:chExt cx="7067007" cy="4709496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7067042" cy="4709541"/>
            </a:xfrm>
            <a:custGeom>
              <a:avLst/>
              <a:gdLst/>
              <a:ahLst/>
              <a:cxnLst/>
              <a:rect r="r" b="b" t="t" l="l"/>
              <a:pathLst>
                <a:path h="4709541" w="7067042">
                  <a:moveTo>
                    <a:pt x="0" y="0"/>
                  </a:moveTo>
                  <a:lnTo>
                    <a:pt x="7067042" y="0"/>
                  </a:lnTo>
                  <a:lnTo>
                    <a:pt x="7067042" y="4709541"/>
                  </a:lnTo>
                  <a:lnTo>
                    <a:pt x="0" y="470954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0" t="-19" r="0" b="-18"/>
              </a:stretch>
            </a:blipFill>
          </p:spPr>
        </p:sp>
      </p:grpSp>
      <p:grpSp>
        <p:nvGrpSpPr>
          <p:cNvPr name="Group 6" id="6"/>
          <p:cNvGrpSpPr/>
          <p:nvPr/>
        </p:nvGrpSpPr>
        <p:grpSpPr>
          <a:xfrm rot="0">
            <a:off x="564741" y="3004902"/>
            <a:ext cx="6348726" cy="1269744"/>
            <a:chOff x="0" y="0"/>
            <a:chExt cx="8464968" cy="1692992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8464931" cy="1693037"/>
            </a:xfrm>
            <a:custGeom>
              <a:avLst/>
              <a:gdLst/>
              <a:ahLst/>
              <a:cxnLst/>
              <a:rect r="r" b="b" t="t" l="l"/>
              <a:pathLst>
                <a:path h="1693037" w="8464931">
                  <a:moveTo>
                    <a:pt x="0" y="0"/>
                  </a:moveTo>
                  <a:lnTo>
                    <a:pt x="8464931" y="0"/>
                  </a:lnTo>
                  <a:lnTo>
                    <a:pt x="8464931" y="1693037"/>
                  </a:lnTo>
                  <a:lnTo>
                    <a:pt x="0" y="169303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l="0" t="0" r="0" b="2"/>
              </a:stretch>
            </a:blipFill>
          </p:spPr>
        </p:sp>
      </p:grpSp>
      <p:sp>
        <p:nvSpPr>
          <p:cNvPr name="TextBox 8" id="8"/>
          <p:cNvSpPr txBox="true"/>
          <p:nvPr/>
        </p:nvSpPr>
        <p:spPr>
          <a:xfrm rot="0">
            <a:off x="5867400" y="436508"/>
            <a:ext cx="3683727" cy="93484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040"/>
              </a:lnSpc>
            </a:pPr>
            <a:r>
              <a:rPr lang="en-US" sz="4200" b="true">
                <a:solidFill>
                  <a:srgbClr val="185641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КОНТАКТИ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5564985" y="9799515"/>
            <a:ext cx="2363957" cy="50921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520"/>
              </a:lnSpc>
            </a:pPr>
            <a:r>
              <a:rPr lang="en-US" sz="2100" b="true">
                <a:solidFill>
                  <a:srgbClr val="185641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GERA.COM.UA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5656635" y="2807008"/>
            <a:ext cx="5146314" cy="522449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3240"/>
              </a:lnSpc>
            </a:pPr>
            <a:r>
              <a:rPr lang="en-US" sz="2700" b="true">
                <a:solidFill>
                  <a:srgbClr val="185641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GERA LLC</a:t>
            </a:r>
          </a:p>
          <a:p>
            <a:pPr algn="r">
              <a:lnSpc>
                <a:spcPts val="3240"/>
              </a:lnSpc>
            </a:pPr>
            <a:r>
              <a:rPr lang="en-US" sz="2700" b="true">
                <a:solidFill>
                  <a:srgbClr val="185641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+38 (044) 536-18-59</a:t>
            </a:r>
          </a:p>
          <a:p>
            <a:pPr algn="r">
              <a:lnSpc>
                <a:spcPts val="3240"/>
              </a:lnSpc>
            </a:pPr>
            <a:r>
              <a:rPr lang="en-US" b="true" sz="2700" u="sng">
                <a:solidFill>
                  <a:srgbClr val="0000FF"/>
                </a:solidFill>
                <a:latin typeface="Calibri (MS) Bold"/>
                <a:ea typeface="Calibri (MS) Bold"/>
                <a:cs typeface="Calibri (MS) Bold"/>
                <a:sym typeface="Calibri (MS) Bold"/>
                <a:hlinkClick r:id="rId6" tooltip="mailto:info@gera.com.ua"/>
              </a:rPr>
              <a:t>info@gera.com.ua</a:t>
            </a:r>
          </a:p>
          <a:p>
            <a:pPr algn="r">
              <a:lnSpc>
                <a:spcPts val="3240"/>
              </a:lnSpc>
            </a:pPr>
          </a:p>
          <a:p>
            <a:pPr algn="r">
              <a:lnSpc>
                <a:spcPts val="3240"/>
              </a:lnSpc>
            </a:pPr>
            <a:r>
              <a:rPr lang="en-US" sz="2700" b="true">
                <a:solidFill>
                  <a:srgbClr val="185641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Адрес офис и склад:</a:t>
            </a:r>
          </a:p>
          <a:p>
            <a:pPr algn="r">
              <a:lnSpc>
                <a:spcPts val="3240"/>
              </a:lnSpc>
            </a:pPr>
            <a:r>
              <a:rPr lang="en-US" sz="2700">
                <a:solidFill>
                  <a:srgbClr val="185641"/>
                </a:solidFill>
                <a:latin typeface="Calibri (MS)"/>
                <a:ea typeface="Calibri (MS)"/>
                <a:cs typeface="Calibri (MS)"/>
                <a:sym typeface="Calibri (MS)"/>
              </a:rPr>
              <a:t>02125, г. Киев, </a:t>
            </a:r>
          </a:p>
          <a:p>
            <a:pPr algn="r">
              <a:lnSpc>
                <a:spcPts val="3240"/>
              </a:lnSpc>
            </a:pPr>
            <a:r>
              <a:rPr lang="en-US" sz="2700">
                <a:solidFill>
                  <a:srgbClr val="185641"/>
                </a:solidFill>
                <a:latin typeface="Calibri (MS)"/>
                <a:ea typeface="Calibri (MS)"/>
                <a:cs typeface="Calibri (MS)"/>
                <a:sym typeface="Calibri (MS)"/>
              </a:rPr>
              <a:t>ул. Старосельская 1К, офис 22</a:t>
            </a:r>
          </a:p>
          <a:p>
            <a:pPr algn="r">
              <a:lnSpc>
                <a:spcPts val="3240"/>
              </a:lnSpc>
            </a:pPr>
            <a:r>
              <a:rPr lang="en-US" sz="2700">
                <a:solidFill>
                  <a:srgbClr val="185641"/>
                </a:solidFill>
                <a:latin typeface="Calibri (MS)"/>
                <a:ea typeface="Calibri (MS)"/>
                <a:cs typeface="Calibri (MS)"/>
                <a:sym typeface="Calibri (MS)"/>
              </a:rPr>
              <a:t>Время работы: 09:00—17:00</a:t>
            </a:r>
          </a:p>
          <a:p>
            <a:pPr algn="r">
              <a:lnSpc>
                <a:spcPts val="2520"/>
              </a:lnSpc>
            </a:pPr>
          </a:p>
          <a:p>
            <a:pPr algn="r">
              <a:lnSpc>
                <a:spcPts val="3240"/>
              </a:lnSpc>
            </a:pPr>
            <a:r>
              <a:rPr lang="en-US" sz="2700">
                <a:solidFill>
                  <a:srgbClr val="185641"/>
                </a:solidFill>
                <a:latin typeface="Calibri (MS)"/>
                <a:ea typeface="Calibri (MS)"/>
                <a:cs typeface="Calibri (MS)"/>
                <a:sym typeface="Calibri (MS)"/>
              </a:rPr>
              <a:t>Сайт компанії Гера: </a:t>
            </a:r>
            <a:r>
              <a:rPr lang="en-US" sz="2700" u="sng">
                <a:solidFill>
                  <a:srgbClr val="0000FF"/>
                </a:solidFill>
                <a:latin typeface="Calibri (MS)"/>
                <a:ea typeface="Calibri (MS)"/>
                <a:cs typeface="Calibri (MS)"/>
                <a:sym typeface="Calibri (MS)"/>
                <a:hlinkClick r:id="rId7" tooltip="https://gera.com.ua/"/>
              </a:rPr>
              <a:t>gera.com.ua</a:t>
            </a:r>
          </a:p>
          <a:p>
            <a:pPr algn="r">
              <a:lnSpc>
                <a:spcPts val="3240"/>
              </a:lnSpc>
            </a:pPr>
            <a:r>
              <a:rPr lang="en-US" sz="2700">
                <a:solidFill>
                  <a:srgbClr val="185641"/>
                </a:solidFill>
                <a:latin typeface="Calibri (MS)"/>
                <a:ea typeface="Calibri (MS)"/>
                <a:cs typeface="Calibri (MS)"/>
                <a:sym typeface="Calibri (MS)"/>
              </a:rPr>
              <a:t>Cайт ТМ GEOS: </a:t>
            </a:r>
            <a:r>
              <a:rPr lang="en-US" sz="2700" u="sng">
                <a:solidFill>
                  <a:srgbClr val="0000FF"/>
                </a:solidFill>
                <a:latin typeface="Calibri (MS)"/>
                <a:ea typeface="Calibri (MS)"/>
                <a:cs typeface="Calibri (MS)"/>
                <a:sym typeface="Calibri (MS)"/>
                <a:hlinkClick r:id="rId8" tooltip="https://geostm.com/"/>
              </a:rPr>
              <a:t>geostm.com</a:t>
            </a:r>
          </a:p>
          <a:p>
            <a:pPr algn="r">
              <a:lnSpc>
                <a:spcPts val="3240"/>
              </a:lnSpc>
            </a:pPr>
            <a:r>
              <a:rPr lang="en-US" sz="2700">
                <a:solidFill>
                  <a:srgbClr val="185641"/>
                </a:solidFill>
                <a:latin typeface="Calibri (MS)"/>
                <a:ea typeface="Calibri (MS)"/>
                <a:cs typeface="Calibri (MS)"/>
                <a:sym typeface="Calibri (MS)"/>
              </a:rPr>
              <a:t>Сайт Gera Print: </a:t>
            </a:r>
            <a:r>
              <a:rPr lang="en-US" sz="2700" u="sng">
                <a:solidFill>
                  <a:srgbClr val="0000FF"/>
                </a:solidFill>
                <a:latin typeface="Calibri (MS)"/>
                <a:ea typeface="Calibri (MS)"/>
                <a:cs typeface="Calibri (MS)"/>
                <a:sym typeface="Calibri (MS)"/>
                <a:hlinkClick r:id="rId9" tooltip="https://gera-print.com.ua/"/>
              </a:rPr>
              <a:t>gera-print.com.ua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564741" y="5990639"/>
            <a:ext cx="5616624" cy="19005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240"/>
              </a:lnSpc>
            </a:pPr>
            <a:r>
              <a:rPr lang="en-US" sz="2700" b="true">
                <a:solidFill>
                  <a:srgbClr val="185641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Технічна підтримка</a:t>
            </a:r>
          </a:p>
          <a:p>
            <a:pPr algn="l">
              <a:lnSpc>
                <a:spcPts val="3240"/>
              </a:lnSpc>
            </a:pPr>
            <a:r>
              <a:rPr lang="en-US" sz="2700">
                <a:solidFill>
                  <a:srgbClr val="185641"/>
                </a:solidFill>
                <a:latin typeface="Calibri (MS)"/>
                <a:ea typeface="Calibri (MS)"/>
                <a:cs typeface="Calibri (MS)"/>
                <a:sym typeface="Calibri (MS)"/>
              </a:rPr>
              <a:t>+38 (044) 239-10-60 Міський</a:t>
            </a:r>
          </a:p>
          <a:p>
            <a:pPr algn="l">
              <a:lnSpc>
                <a:spcPts val="3240"/>
              </a:lnSpc>
            </a:pPr>
            <a:r>
              <a:rPr lang="en-US" sz="2700">
                <a:solidFill>
                  <a:srgbClr val="185641"/>
                </a:solidFill>
                <a:latin typeface="Calibri (MS)"/>
                <a:ea typeface="Calibri (MS)"/>
                <a:cs typeface="Calibri (MS)"/>
                <a:sym typeface="Calibri (MS)"/>
              </a:rPr>
              <a:t>+38 (050) 239-10-60 Vodafone</a:t>
            </a:r>
          </a:p>
          <a:p>
            <a:pPr algn="l">
              <a:lnSpc>
                <a:spcPts val="3240"/>
              </a:lnSpc>
            </a:pPr>
            <a:r>
              <a:rPr lang="en-US" sz="2700">
                <a:solidFill>
                  <a:srgbClr val="185641"/>
                </a:solidFill>
                <a:latin typeface="Calibri (MS)"/>
                <a:ea typeface="Calibri (MS)"/>
                <a:cs typeface="Calibri (MS)"/>
                <a:sym typeface="Calibri (MS)"/>
              </a:rPr>
              <a:t>+38 (073) 239-10-60 Lifecell</a:t>
            </a:r>
          </a:p>
        </p:txBody>
      </p:sp>
    </p:spTree>
  </p:cSld>
  <p:clrMapOvr>
    <a:masterClrMapping/>
  </p:clrMapOvr>
  <p:transition spd="fast">
    <p:fad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DAGqH7SIqww</dc:identifier>
  <dcterms:modified xsi:type="dcterms:W3CDTF">2011-08-01T06:04:30Z</dcterms:modified>
  <cp:revision>1</cp:revision>
  <dc:title>Шаблон_Банківське_обладнання_GERA_2025.pptx, копія, копія</dc:title>
</cp:coreProperties>
</file>